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9" r:id="rId2"/>
    <p:sldId id="257" r:id="rId3"/>
    <p:sldId id="260" r:id="rId4"/>
    <p:sldId id="261" r:id="rId5"/>
    <p:sldId id="263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67A0"/>
    <a:srgbClr val="2E75B6"/>
    <a:srgbClr val="FDFDFD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66" autoAdjust="0"/>
    <p:restoredTop sz="95884" autoAdjust="0"/>
  </p:normalViewPr>
  <p:slideViewPr>
    <p:cSldViewPr snapToGrid="0">
      <p:cViewPr>
        <p:scale>
          <a:sx n="66" d="100"/>
          <a:sy n="66" d="100"/>
        </p:scale>
        <p:origin x="60" y="870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9672E-D5D7-4AE0-A8FE-AFC723BEE4AE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2F343F-0D81-40A7-82A0-1EC017E7ED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549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F343F-0D81-40A7-82A0-1EC017E7ED0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365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319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41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55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2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674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758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448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929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703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788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375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43F42-21A9-40EF-A234-AAC9A7D0952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77A2F-B097-48A5-A6F8-2E22514F7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80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1" Type="http://schemas.openxmlformats.org/officeDocument/2006/relationships/image" Target="../media/image10.png"/><Relationship Id="rId5" Type="http://schemas.microsoft.com/office/2007/relationships/hdphoto" Target="../media/hdphoto1.wdp"/><Relationship Id="rId10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openxmlformats.org/officeDocument/2006/relationships/image" Target="../media/image8.png"/><Relationship Id="rId1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image" Target="../media/image4.png"/><Relationship Id="rId2" Type="http://schemas.openxmlformats.org/officeDocument/2006/relationships/image" Target="../media/image5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5.png"/><Relationship Id="rId10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10.png"/><Relationship Id="rId1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17" Type="http://schemas.openxmlformats.org/officeDocument/2006/relationships/image" Target="../media/image29.png"/><Relationship Id="rId2" Type="http://schemas.openxmlformats.org/officeDocument/2006/relationships/audio" Target="../media/media1.mp3"/><Relationship Id="rId16" Type="http://schemas.openxmlformats.org/officeDocument/2006/relationships/image" Target="../media/image28.png"/><Relationship Id="rId1" Type="http://schemas.microsoft.com/office/2007/relationships/media" Target="../media/media1.mp3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microsoft.com/office/2007/relationships/hdphoto" Target="../media/hdphoto2.wdp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4438650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3077312" y="1284394"/>
            <a:ext cx="5685688" cy="1339183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묻고 </a:t>
            </a:r>
            <a:r>
              <a:rPr lang="ko-KR" altLang="en-US" dirty="0" err="1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위키로</a:t>
            </a:r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가 </a:t>
            </a:r>
            <a:r>
              <a: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11" name="부제목 2"/>
          <p:cNvSpPr>
            <a:spLocks noGrp="1"/>
          </p:cNvSpPr>
          <p:nvPr>
            <p:ph type="subTitle" idx="1"/>
          </p:nvPr>
        </p:nvSpPr>
        <p:spPr>
          <a:xfrm>
            <a:off x="8124092" y="5460454"/>
            <a:ext cx="3781963" cy="1186987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 smtClean="0">
                <a:latin typeface="Rix모던고딕 B" panose="02020603020101020101" pitchFamily="18" charset="-127"/>
                <a:ea typeface="Rix모던고딕 B" panose="02020603020101020101" pitchFamily="18" charset="-127"/>
              </a:rPr>
              <a:t>개발자의 협곡</a:t>
            </a:r>
            <a:endParaRPr lang="en-US" altLang="ko-KR" dirty="0" smtClean="0"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endParaRPr lang="en-US" altLang="ko-KR" sz="100" dirty="0" smtClean="0"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r>
              <a:rPr lang="ko-KR" altLang="en-US" sz="2000" dirty="0" smtClean="0">
                <a:latin typeface="Rix모던고딕 B" panose="02020603020101020101" pitchFamily="18" charset="-127"/>
                <a:ea typeface="Rix모던고딕 B" panose="02020603020101020101" pitchFamily="18" charset="-127"/>
              </a:rPr>
              <a:t>김정현</a:t>
            </a:r>
            <a:r>
              <a:rPr lang="en-US" altLang="ko-KR" sz="2000" dirty="0" smtClean="0">
                <a:latin typeface="Rix모던고딕 B" panose="02020603020101020101" pitchFamily="18" charset="-127"/>
                <a:ea typeface="Rix모던고딕 B" panose="02020603020101020101" pitchFamily="18" charset="-127"/>
              </a:rPr>
              <a:t>, </a:t>
            </a:r>
            <a:r>
              <a:rPr lang="ko-KR" altLang="en-US" sz="2000" dirty="0" smtClean="0">
                <a:latin typeface="Rix모던고딕 B" panose="02020603020101020101" pitchFamily="18" charset="-127"/>
                <a:ea typeface="Rix모던고딕 B" panose="02020603020101020101" pitchFamily="18" charset="-127"/>
              </a:rPr>
              <a:t>박종선</a:t>
            </a:r>
            <a:r>
              <a:rPr lang="en-US" altLang="ko-KR" sz="2000" dirty="0" smtClean="0">
                <a:latin typeface="Rix모던고딕 B" panose="02020603020101020101" pitchFamily="18" charset="-127"/>
                <a:ea typeface="Rix모던고딕 B" panose="02020603020101020101" pitchFamily="18" charset="-127"/>
              </a:rPr>
              <a:t>, </a:t>
            </a:r>
            <a:r>
              <a:rPr lang="ko-KR" altLang="en-US" sz="2000" dirty="0" smtClean="0">
                <a:latin typeface="Rix모던고딕 B" panose="02020603020101020101" pitchFamily="18" charset="-127"/>
                <a:ea typeface="Rix모던고딕 B" panose="02020603020101020101" pitchFamily="18" charset="-127"/>
              </a:rPr>
              <a:t>박진영</a:t>
            </a:r>
            <a:r>
              <a:rPr lang="en-US" altLang="ko-KR" sz="2000" dirty="0" smtClean="0">
                <a:latin typeface="Rix모던고딕 B" panose="02020603020101020101" pitchFamily="18" charset="-127"/>
                <a:ea typeface="Rix모던고딕 B" panose="02020603020101020101" pitchFamily="18" charset="-127"/>
              </a:rPr>
              <a:t>, </a:t>
            </a:r>
            <a:r>
              <a:rPr lang="ko-KR" altLang="en-US" sz="2000" dirty="0" smtClean="0">
                <a:latin typeface="Rix모던고딕 B" panose="02020603020101020101" pitchFamily="18" charset="-127"/>
                <a:ea typeface="Rix모던고딕 B" panose="02020603020101020101" pitchFamily="18" charset="-127"/>
              </a:rPr>
              <a:t>조규상</a:t>
            </a:r>
            <a:endParaRPr lang="ko-KR" altLang="en-US" sz="2000" dirty="0"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3077312" y="2824842"/>
            <a:ext cx="5685688" cy="5303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dirty="0" err="1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위키피디아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키워드 </a:t>
            </a:r>
            <a:r>
              <a:rPr lang="ko-KR" altLang="en-US" sz="24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분석 서비스</a:t>
            </a:r>
            <a:endParaRPr lang="ko-KR" altLang="en-US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301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7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140676" y="175847"/>
            <a:ext cx="11887201" cy="6453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1" t="11945" r="111" b="3888"/>
          <a:stretch/>
        </p:blipFill>
        <p:spPr>
          <a:xfrm>
            <a:off x="660504" y="1986471"/>
            <a:ext cx="5040000" cy="4320000"/>
          </a:xfrm>
          <a:prstGeom prst="rect">
            <a:avLst/>
          </a:prstGeom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5" name="직사각형 4"/>
          <p:cNvSpPr/>
          <p:nvPr/>
        </p:nvSpPr>
        <p:spPr>
          <a:xfrm>
            <a:off x="79131" y="105510"/>
            <a:ext cx="5503986" cy="826475"/>
          </a:xfrm>
          <a:prstGeom prst="rect">
            <a:avLst/>
          </a:prstGeom>
          <a:solidFill>
            <a:srgbClr val="2867A0"/>
          </a:solidFill>
          <a:ln>
            <a:noFill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282387" y="267005"/>
            <a:ext cx="5163671" cy="5303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        1. </a:t>
            </a:r>
            <a:r>
              <a:rPr lang="ko-KR" altLang="en-US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서비스 개요</a:t>
            </a:r>
            <a:endParaRPr lang="ko-KR" altLang="en-US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660503" y="5695949"/>
            <a:ext cx="5040001" cy="611329"/>
            <a:chOff x="660503" y="5695949"/>
            <a:chExt cx="5040001" cy="611329"/>
          </a:xfrm>
        </p:grpSpPr>
        <p:sp>
          <p:nvSpPr>
            <p:cNvPr id="13" name="직사각형 12"/>
            <p:cNvSpPr/>
            <p:nvPr/>
          </p:nvSpPr>
          <p:spPr>
            <a:xfrm>
              <a:off x="660503" y="5695949"/>
              <a:ext cx="5040001" cy="611329"/>
            </a:xfrm>
            <a:prstGeom prst="rect">
              <a:avLst/>
            </a:prstGeom>
            <a:solidFill>
              <a:srgbClr val="2867A0">
                <a:alpha val="70000"/>
              </a:srgbClr>
            </a:solidFill>
            <a:ln>
              <a:noFill/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제목 1"/>
            <p:cNvSpPr txBox="1">
              <a:spLocks/>
            </p:cNvSpPr>
            <p:nvPr/>
          </p:nvSpPr>
          <p:spPr>
            <a:xfrm>
              <a:off x="663473" y="5770503"/>
              <a:ext cx="5037031" cy="5303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위키피디아의</a:t>
              </a:r>
              <a:r>
                <a:rPr lang="ko-KR" altLang="en-US" sz="18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데이터를 가져와</a:t>
              </a:r>
              <a:endParaRPr lang="ko-KR" altLang="en-US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</p:grpSp>
      <p:grpSp>
        <p:nvGrpSpPr>
          <p:cNvPr id="47" name="그룹 46"/>
          <p:cNvGrpSpPr/>
          <p:nvPr/>
        </p:nvGrpSpPr>
        <p:grpSpPr>
          <a:xfrm>
            <a:off x="6395997" y="1986471"/>
            <a:ext cx="5040001" cy="4326580"/>
            <a:chOff x="6395997" y="1986471"/>
            <a:chExt cx="5040001" cy="4326580"/>
          </a:xfrm>
        </p:grpSpPr>
        <p:sp>
          <p:nvSpPr>
            <p:cNvPr id="7" name="직사각형 6"/>
            <p:cNvSpPr/>
            <p:nvPr/>
          </p:nvSpPr>
          <p:spPr>
            <a:xfrm>
              <a:off x="6395997" y="1986471"/>
              <a:ext cx="5040001" cy="43208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6" name="그룹 45"/>
            <p:cNvGrpSpPr/>
            <p:nvPr/>
          </p:nvGrpSpPr>
          <p:grpSpPr>
            <a:xfrm>
              <a:off x="6395997" y="2714051"/>
              <a:ext cx="5040001" cy="3599000"/>
              <a:chOff x="6395997" y="2714051"/>
              <a:chExt cx="5040001" cy="3599000"/>
            </a:xfrm>
          </p:grpSpPr>
          <p:grpSp>
            <p:nvGrpSpPr>
              <p:cNvPr id="24" name="그룹 23"/>
              <p:cNvGrpSpPr/>
              <p:nvPr/>
            </p:nvGrpSpPr>
            <p:grpSpPr>
              <a:xfrm>
                <a:off x="6395997" y="5701722"/>
                <a:ext cx="5040001" cy="611329"/>
                <a:chOff x="660503" y="5695949"/>
                <a:chExt cx="5040001" cy="611329"/>
              </a:xfrm>
              <a:effectLst/>
            </p:grpSpPr>
            <p:sp>
              <p:nvSpPr>
                <p:cNvPr id="25" name="직사각형 24"/>
                <p:cNvSpPr/>
                <p:nvPr/>
              </p:nvSpPr>
              <p:spPr>
                <a:xfrm>
                  <a:off x="660503" y="5695949"/>
                  <a:ext cx="5040001" cy="611329"/>
                </a:xfrm>
                <a:prstGeom prst="rect">
                  <a:avLst/>
                </a:prstGeom>
                <a:solidFill>
                  <a:srgbClr val="2867A0">
                    <a:alpha val="70000"/>
                  </a:srgb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" name="제목 1"/>
                <p:cNvSpPr txBox="1">
                  <a:spLocks/>
                </p:cNvSpPr>
                <p:nvPr/>
              </p:nvSpPr>
              <p:spPr>
                <a:xfrm>
                  <a:off x="663473" y="5770503"/>
                  <a:ext cx="5037031" cy="530378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ctr" defTabSz="914400" rtl="0" eaLnBrk="1" latinLnBrk="1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ko-KR" altLang="en-US" sz="18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키워드 분석을 제공합니다</a:t>
                  </a:r>
                  <a:r>
                    <a:rPr lang="en-US" altLang="ko-KR" sz="18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.</a:t>
                  </a:r>
                  <a:endParaRPr lang="ko-KR" altLang="en-US" sz="18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</p:grpSp>
          <p:pic>
            <p:nvPicPr>
              <p:cNvPr id="10" name="그림 9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rcRect l="20415" t="14597" r="16586" b="14840"/>
              <a:stretch/>
            </p:blipFill>
            <p:spPr>
              <a:xfrm>
                <a:off x="7792443" y="2714051"/>
                <a:ext cx="2317750" cy="2698750"/>
              </a:xfrm>
              <a:prstGeom prst="rect">
                <a:avLst/>
              </a:prstGeom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</p:spPr>
          </p:pic>
        </p:grp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318" y="3123705"/>
            <a:ext cx="4345917" cy="2347573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48" name="그림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9" y="293749"/>
            <a:ext cx="833049" cy="449995"/>
          </a:xfrm>
          <a:prstGeom prst="rect">
            <a:avLst/>
          </a:prstGeom>
          <a:effectLst>
            <a:glow rad="101600">
              <a:srgbClr val="FDFDFD">
                <a:alpha val="4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500677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42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7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40676" y="175847"/>
            <a:ext cx="11887201" cy="6453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6395998" y="1986471"/>
            <a:ext cx="5040001" cy="4427213"/>
            <a:chOff x="6709572" y="1986471"/>
            <a:chExt cx="5040001" cy="4427213"/>
          </a:xfrm>
        </p:grpSpPr>
        <p:grpSp>
          <p:nvGrpSpPr>
            <p:cNvPr id="17" name="그룹 16"/>
            <p:cNvGrpSpPr/>
            <p:nvPr/>
          </p:nvGrpSpPr>
          <p:grpSpPr>
            <a:xfrm>
              <a:off x="6709572" y="1986471"/>
              <a:ext cx="5040001" cy="4320000"/>
              <a:chOff x="3533954" y="-4828748"/>
              <a:chExt cx="5530752" cy="4424600"/>
            </a:xfrm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grpSpPr>
          <p:pic>
            <p:nvPicPr>
              <p:cNvPr id="15" name="그림 14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33954" y="-4828748"/>
                <a:ext cx="5530751" cy="4424600"/>
              </a:xfrm>
              <a:prstGeom prst="rect">
                <a:avLst/>
              </a:prstGeom>
              <a:effectLst/>
            </p:spPr>
          </p:pic>
          <p:sp>
            <p:nvSpPr>
              <p:cNvPr id="16" name="직사각형 15"/>
              <p:cNvSpPr/>
              <p:nvPr/>
            </p:nvSpPr>
            <p:spPr>
              <a:xfrm>
                <a:off x="3533955" y="-4152900"/>
                <a:ext cx="5530751" cy="357553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401578" y="2589064"/>
              <a:ext cx="3679013" cy="3824620"/>
            </a:xfrm>
            <a:prstGeom prst="rect">
              <a:avLst/>
            </a:prstGeom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</p:pic>
      </p:grpSp>
      <p:pic>
        <p:nvPicPr>
          <p:cNvPr id="12" name="그림 11"/>
          <p:cNvPicPr preferRelativeResize="0">
            <a:picLocks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1" t="11945" r="111" b="3888"/>
          <a:stretch/>
        </p:blipFill>
        <p:spPr>
          <a:xfrm>
            <a:off x="660504" y="1986471"/>
            <a:ext cx="5040000" cy="4320000"/>
          </a:xfrm>
          <a:prstGeom prst="rect">
            <a:avLst/>
          </a:prstGeom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5" name="직사각형 4"/>
          <p:cNvSpPr/>
          <p:nvPr/>
        </p:nvSpPr>
        <p:spPr>
          <a:xfrm>
            <a:off x="79131" y="105510"/>
            <a:ext cx="5503986" cy="826475"/>
          </a:xfrm>
          <a:prstGeom prst="rect">
            <a:avLst/>
          </a:prstGeom>
          <a:solidFill>
            <a:srgbClr val="2867A0"/>
          </a:solidFill>
          <a:ln>
            <a:noFill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9" name="그룹 288"/>
          <p:cNvGrpSpPr/>
          <p:nvPr/>
        </p:nvGrpSpPr>
        <p:grpSpPr>
          <a:xfrm>
            <a:off x="6040006" y="1338681"/>
            <a:ext cx="5714840" cy="4962571"/>
            <a:chOff x="5251147" y="-5822272"/>
            <a:chExt cx="5714840" cy="4962571"/>
          </a:xfrm>
        </p:grpSpPr>
        <p:sp>
          <p:nvSpPr>
            <p:cNvPr id="290" name="직사각형 289"/>
            <p:cNvSpPr/>
            <p:nvPr/>
          </p:nvSpPr>
          <p:spPr>
            <a:xfrm>
              <a:off x="5251147" y="-5822272"/>
              <a:ext cx="5714840" cy="49625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400" dirty="0" smtClean="0">
                <a:solidFill>
                  <a:schemeClr val="tx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marL="342900" indent="-342900">
                <a:buAutoNum type="arabicPeriod"/>
              </a:pPr>
              <a:endParaRPr lang="en-US" altLang="ko-KR" sz="1400" dirty="0" smtClean="0">
                <a:solidFill>
                  <a:schemeClr val="tx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endParaRPr lang="ko-KR" altLang="en-US" sz="1400" dirty="0">
                <a:solidFill>
                  <a:schemeClr val="tx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grpSp>
          <p:nvGrpSpPr>
            <p:cNvPr id="291" name="그룹 290"/>
            <p:cNvGrpSpPr/>
            <p:nvPr/>
          </p:nvGrpSpPr>
          <p:grpSpPr>
            <a:xfrm>
              <a:off x="5379654" y="-5669850"/>
              <a:ext cx="5457825" cy="4657725"/>
              <a:chOff x="5370257" y="1272538"/>
              <a:chExt cx="5457825" cy="4657725"/>
            </a:xfrm>
          </p:grpSpPr>
          <p:grpSp>
            <p:nvGrpSpPr>
              <p:cNvPr id="292" name="그룹 291"/>
              <p:cNvGrpSpPr/>
              <p:nvPr/>
            </p:nvGrpSpPr>
            <p:grpSpPr>
              <a:xfrm>
                <a:off x="5370257" y="1272538"/>
                <a:ext cx="5457825" cy="4657725"/>
                <a:chOff x="5370257" y="1272538"/>
                <a:chExt cx="5457825" cy="4657725"/>
              </a:xfrm>
            </p:grpSpPr>
            <p:grpSp>
              <p:nvGrpSpPr>
                <p:cNvPr id="322" name="그룹 321"/>
                <p:cNvGrpSpPr/>
                <p:nvPr/>
              </p:nvGrpSpPr>
              <p:grpSpPr>
                <a:xfrm>
                  <a:off x="5370257" y="1272538"/>
                  <a:ext cx="5457825" cy="4657725"/>
                  <a:chOff x="6172200" y="1485900"/>
                  <a:chExt cx="5457825" cy="4657725"/>
                </a:xfrm>
              </p:grpSpPr>
              <p:sp>
                <p:nvSpPr>
                  <p:cNvPr id="358" name="직사각형 357"/>
                  <p:cNvSpPr/>
                  <p:nvPr/>
                </p:nvSpPr>
                <p:spPr>
                  <a:xfrm>
                    <a:off x="6172200" y="1485900"/>
                    <a:ext cx="5457825" cy="4657725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59" name="직사각형 358"/>
                  <p:cNvSpPr/>
                  <p:nvPr/>
                </p:nvSpPr>
                <p:spPr>
                  <a:xfrm>
                    <a:off x="6272213" y="1600200"/>
                    <a:ext cx="5276850" cy="1008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60" name="직사각형 359"/>
                  <p:cNvSpPr/>
                  <p:nvPr/>
                </p:nvSpPr>
                <p:spPr>
                  <a:xfrm>
                    <a:off x="6267449" y="2740087"/>
                    <a:ext cx="5276850" cy="1008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61" name="직사각형 360"/>
                  <p:cNvSpPr/>
                  <p:nvPr/>
                </p:nvSpPr>
                <p:spPr>
                  <a:xfrm>
                    <a:off x="6267449" y="3879974"/>
                    <a:ext cx="5276850" cy="1008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62" name="직사각형 361"/>
                  <p:cNvSpPr/>
                  <p:nvPr/>
                </p:nvSpPr>
                <p:spPr>
                  <a:xfrm>
                    <a:off x="6267448" y="5019861"/>
                    <a:ext cx="5276850" cy="1008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323" name="그룹 322"/>
                <p:cNvGrpSpPr/>
                <p:nvPr/>
              </p:nvGrpSpPr>
              <p:grpSpPr>
                <a:xfrm>
                  <a:off x="9004300" y="1734793"/>
                  <a:ext cx="1538688" cy="369595"/>
                  <a:chOff x="6650146" y="328426"/>
                  <a:chExt cx="3746596" cy="445477"/>
                </a:xfrm>
              </p:grpSpPr>
              <p:sp>
                <p:nvSpPr>
                  <p:cNvPr id="354" name="직사각형 353"/>
                  <p:cNvSpPr/>
                  <p:nvPr/>
                </p:nvSpPr>
                <p:spPr>
                  <a:xfrm>
                    <a:off x="6653117" y="328426"/>
                    <a:ext cx="3638955" cy="445477"/>
                  </a:xfrm>
                  <a:prstGeom prst="rect">
                    <a:avLst/>
                  </a:prstGeom>
                  <a:noFill/>
                  <a:ln w="254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55" name="TextBox 354"/>
                  <p:cNvSpPr txBox="1"/>
                  <p:nvPr/>
                </p:nvSpPr>
                <p:spPr>
                  <a:xfrm>
                    <a:off x="6650146" y="443575"/>
                    <a:ext cx="2729751" cy="2596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800" dirty="0" err="1" smtClean="0">
                        <a:solidFill>
                          <a:schemeClr val="bg1">
                            <a:lumMod val="65000"/>
                          </a:schemeClr>
                        </a:solidFill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검색어를</a:t>
                    </a:r>
                    <a:r>
                      <a:rPr lang="ko-KR" altLang="en-US" sz="800" dirty="0" smtClean="0">
                        <a:solidFill>
                          <a:schemeClr val="bg1">
                            <a:lumMod val="65000"/>
                          </a:schemeClr>
                        </a:solidFill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 입력하세요</a:t>
                    </a:r>
                    <a:r>
                      <a:rPr lang="en-US" altLang="ko-KR" sz="800" dirty="0" smtClean="0">
                        <a:solidFill>
                          <a:schemeClr val="bg1">
                            <a:lumMod val="65000"/>
                          </a:schemeClr>
                        </a:solidFill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.</a:t>
                    </a:r>
                    <a:endParaRPr lang="ko-KR" altLang="en-US" sz="800" dirty="0">
                      <a:solidFill>
                        <a:schemeClr val="bg1">
                          <a:lumMod val="65000"/>
                        </a:schemeClr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  <p:sp>
                <p:nvSpPr>
                  <p:cNvPr id="356" name="직사각형 355"/>
                  <p:cNvSpPr/>
                  <p:nvPr/>
                </p:nvSpPr>
                <p:spPr>
                  <a:xfrm>
                    <a:off x="9660461" y="345748"/>
                    <a:ext cx="612617" cy="404979"/>
                  </a:xfrm>
                  <a:prstGeom prst="rect">
                    <a:avLst/>
                  </a:prstGeom>
                  <a:noFill/>
                  <a:ln w="254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57" name="TextBox 356"/>
                  <p:cNvSpPr txBox="1"/>
                  <p:nvPr/>
                </p:nvSpPr>
                <p:spPr>
                  <a:xfrm>
                    <a:off x="9555922" y="419265"/>
                    <a:ext cx="840820" cy="27822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9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GO</a:t>
                    </a:r>
                    <a:endParaRPr lang="ko-KR" altLang="en-US" sz="9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  <p:sp>
              <p:nvSpPr>
                <p:cNvPr id="324" name="직사각형 323"/>
                <p:cNvSpPr/>
                <p:nvPr/>
              </p:nvSpPr>
              <p:spPr>
                <a:xfrm>
                  <a:off x="5465505" y="1362268"/>
                  <a:ext cx="1750348" cy="1032570"/>
                </a:xfrm>
                <a:prstGeom prst="rect">
                  <a:avLst/>
                </a:prstGeom>
                <a:solidFill>
                  <a:srgbClr val="2867A0"/>
                </a:solidFill>
                <a:ln>
                  <a:noFill/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5" name="TextBox 324"/>
                <p:cNvSpPr txBox="1"/>
                <p:nvPr/>
              </p:nvSpPr>
              <p:spPr>
                <a:xfrm>
                  <a:off x="5465505" y="1740562"/>
                  <a:ext cx="1744618" cy="276999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원하는 </a:t>
                  </a:r>
                  <a:r>
                    <a:rPr lang="ko-KR" altLang="en-US" sz="1200" dirty="0" err="1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검색어를</a:t>
                  </a: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 입력</a:t>
                  </a:r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26" name="TextBox 325"/>
                <p:cNvSpPr txBox="1"/>
                <p:nvPr/>
              </p:nvSpPr>
              <p:spPr>
                <a:xfrm>
                  <a:off x="5422443" y="1334417"/>
                  <a:ext cx="43586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1</a:t>
                  </a:r>
                  <a:endParaRPr lang="en-US" altLang="ko-KR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27" name="직사각형 326"/>
                <p:cNvSpPr/>
                <p:nvPr/>
              </p:nvSpPr>
              <p:spPr>
                <a:xfrm>
                  <a:off x="5465505" y="2509138"/>
                  <a:ext cx="1750348" cy="1032570"/>
                </a:xfrm>
                <a:prstGeom prst="rect">
                  <a:avLst/>
                </a:prstGeom>
                <a:solidFill>
                  <a:srgbClr val="2867A0"/>
                </a:solidFill>
                <a:ln>
                  <a:noFill/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8" name="TextBox 327"/>
                <p:cNvSpPr txBox="1"/>
                <p:nvPr/>
              </p:nvSpPr>
              <p:spPr>
                <a:xfrm>
                  <a:off x="5422443" y="2481287"/>
                  <a:ext cx="43586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2</a:t>
                  </a:r>
                  <a:endParaRPr lang="en-US" altLang="ko-KR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29" name="직사각형 328"/>
                <p:cNvSpPr/>
                <p:nvPr/>
              </p:nvSpPr>
              <p:spPr>
                <a:xfrm>
                  <a:off x="5465505" y="3650285"/>
                  <a:ext cx="1750348" cy="1032570"/>
                </a:xfrm>
                <a:prstGeom prst="rect">
                  <a:avLst/>
                </a:prstGeom>
                <a:solidFill>
                  <a:srgbClr val="2867A0"/>
                </a:solidFill>
                <a:ln>
                  <a:noFill/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0" name="TextBox 329"/>
                <p:cNvSpPr txBox="1"/>
                <p:nvPr/>
              </p:nvSpPr>
              <p:spPr>
                <a:xfrm>
                  <a:off x="5422443" y="3622434"/>
                  <a:ext cx="43586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3</a:t>
                  </a:r>
                  <a:endParaRPr lang="en-US" altLang="ko-KR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31" name="직사각형 330"/>
                <p:cNvSpPr/>
                <p:nvPr/>
              </p:nvSpPr>
              <p:spPr>
                <a:xfrm>
                  <a:off x="5465505" y="4798879"/>
                  <a:ext cx="1750348" cy="1032570"/>
                </a:xfrm>
                <a:prstGeom prst="rect">
                  <a:avLst/>
                </a:prstGeom>
                <a:solidFill>
                  <a:srgbClr val="2867A0"/>
                </a:solidFill>
                <a:ln>
                  <a:noFill/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2" name="TextBox 331"/>
                <p:cNvSpPr txBox="1"/>
                <p:nvPr/>
              </p:nvSpPr>
              <p:spPr>
                <a:xfrm>
                  <a:off x="5422443" y="4771028"/>
                  <a:ext cx="43586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4</a:t>
                  </a:r>
                  <a:endParaRPr lang="en-US" altLang="ko-KR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33" name="TextBox 332"/>
                <p:cNvSpPr txBox="1"/>
                <p:nvPr/>
              </p:nvSpPr>
              <p:spPr>
                <a:xfrm>
                  <a:off x="5465505" y="2715895"/>
                  <a:ext cx="1744618" cy="61908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OPEN API</a:t>
                  </a: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를 활용하여</a:t>
                  </a:r>
                  <a:endParaRPr lang="en-US" altLang="ko-KR" sz="1200" dirty="0" smtClean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최초 데이터를 얻는다</a:t>
                  </a:r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34" name="TextBox 333"/>
                <p:cNvSpPr txBox="1"/>
                <p:nvPr/>
              </p:nvSpPr>
              <p:spPr>
                <a:xfrm>
                  <a:off x="5466345" y="3855918"/>
                  <a:ext cx="1744618" cy="61908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분석기법을 활용하여</a:t>
                  </a:r>
                  <a:endParaRPr lang="en-US" altLang="ko-KR" sz="1200" dirty="0" smtClean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데이터 가공</a:t>
                  </a:r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35" name="TextBox 334"/>
                <p:cNvSpPr txBox="1"/>
                <p:nvPr/>
              </p:nvSpPr>
              <p:spPr>
                <a:xfrm>
                  <a:off x="5476197" y="5177653"/>
                  <a:ext cx="1744618" cy="276999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가공된 데이터를 전달</a:t>
                  </a:r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36" name="이등변 삼각형 335"/>
                <p:cNvSpPr/>
                <p:nvPr/>
              </p:nvSpPr>
              <p:spPr>
                <a:xfrm rot="5400000">
                  <a:off x="8322900" y="2972176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7" name="이등변 삼각형 336"/>
                <p:cNvSpPr/>
                <p:nvPr/>
              </p:nvSpPr>
              <p:spPr>
                <a:xfrm rot="5400000">
                  <a:off x="8652197" y="1899087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8" name="이등변 삼각형 337"/>
                <p:cNvSpPr/>
                <p:nvPr/>
              </p:nvSpPr>
              <p:spPr>
                <a:xfrm rot="5400000">
                  <a:off x="9548084" y="2972176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9" name="이등변 삼각형 338"/>
                <p:cNvSpPr/>
                <p:nvPr/>
              </p:nvSpPr>
              <p:spPr>
                <a:xfrm rot="5400000">
                  <a:off x="8321997" y="4104633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0" name="이등변 삼각형 339"/>
                <p:cNvSpPr/>
                <p:nvPr/>
              </p:nvSpPr>
              <p:spPr>
                <a:xfrm rot="5400000">
                  <a:off x="9547181" y="4104633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1" name="타원 340"/>
                <p:cNvSpPr/>
                <p:nvPr/>
              </p:nvSpPr>
              <p:spPr>
                <a:xfrm>
                  <a:off x="8604548" y="2658795"/>
                  <a:ext cx="756000" cy="75600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42" name="그룹 341"/>
                <p:cNvGrpSpPr/>
                <p:nvPr/>
              </p:nvGrpSpPr>
              <p:grpSpPr>
                <a:xfrm>
                  <a:off x="8733983" y="2785211"/>
                  <a:ext cx="503479" cy="503479"/>
                  <a:chOff x="9535926" y="2984286"/>
                  <a:chExt cx="503479" cy="503479"/>
                </a:xfrm>
              </p:grpSpPr>
              <p:pic>
                <p:nvPicPr>
                  <p:cNvPr id="352" name="그림 351"/>
                  <p:cNvPicPr>
                    <a:picLocks noChangeAspect="1"/>
                  </p:cNvPicPr>
                  <p:nvPr/>
                </p:nvPicPr>
                <p:blipFill>
                  <a:blip r:embed="rId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535926" y="2984286"/>
                    <a:ext cx="503479" cy="503479"/>
                  </a:xfrm>
                  <a:prstGeom prst="rect">
                    <a:avLst/>
                  </a:prstGeom>
                </p:spPr>
              </p:pic>
              <p:sp>
                <p:nvSpPr>
                  <p:cNvPr id="353" name="TextBox 352"/>
                  <p:cNvSpPr txBox="1"/>
                  <p:nvPr/>
                </p:nvSpPr>
                <p:spPr>
                  <a:xfrm>
                    <a:off x="9645874" y="3121054"/>
                    <a:ext cx="270419" cy="138985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</p:spPr>
                <p:txBody>
                  <a:bodyPr wrap="square" lIns="0" rIns="0" rtlCol="0" anchor="ctr">
                    <a:spAutoFit/>
                  </a:bodyPr>
                  <a:lstStyle/>
                  <a:p>
                    <a:pPr algn="ctr"/>
                    <a:r>
                      <a:rPr lang="en-US" altLang="ko-KR" sz="10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API</a:t>
                    </a:r>
                    <a:endParaRPr lang="ko-KR" altLang="en-US" sz="10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  <p:sp>
              <p:nvSpPr>
                <p:cNvPr id="343" name="타원 342"/>
                <p:cNvSpPr/>
                <p:nvPr/>
              </p:nvSpPr>
              <p:spPr>
                <a:xfrm>
                  <a:off x="9822535" y="2661651"/>
                  <a:ext cx="756000" cy="756000"/>
                </a:xfrm>
                <a:prstGeom prst="ellips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44" name="그룹 343"/>
                <p:cNvGrpSpPr/>
                <p:nvPr/>
              </p:nvGrpSpPr>
              <p:grpSpPr>
                <a:xfrm>
                  <a:off x="9930436" y="2815949"/>
                  <a:ext cx="547471" cy="465655"/>
                  <a:chOff x="10690100" y="2948660"/>
                  <a:chExt cx="602218" cy="563441"/>
                </a:xfrm>
              </p:grpSpPr>
              <p:pic>
                <p:nvPicPr>
                  <p:cNvPr id="350" name="그림 349"/>
                  <p:cNvPicPr>
                    <a:picLocks noChangeAspect="1"/>
                  </p:cNvPicPr>
                  <p:nvPr/>
                </p:nvPicPr>
                <p:blipFill>
                  <a:blip r:embed="rId8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690100" y="2948660"/>
                    <a:ext cx="602218" cy="563441"/>
                  </a:xfrm>
                  <a:prstGeom prst="rect">
                    <a:avLst/>
                  </a:prstGeom>
                </p:spPr>
              </p:pic>
              <p:sp>
                <p:nvSpPr>
                  <p:cNvPr id="351" name="TextBox 350"/>
                  <p:cNvSpPr txBox="1"/>
                  <p:nvPr/>
                </p:nvSpPr>
                <p:spPr>
                  <a:xfrm>
                    <a:off x="10832090" y="3154434"/>
                    <a:ext cx="360000" cy="246220"/>
                  </a:xfrm>
                  <a:prstGeom prst="rect">
                    <a:avLst/>
                  </a:prstGeom>
                  <a:solidFill>
                    <a:schemeClr val="accent5">
                      <a:lumMod val="40000"/>
                      <a:lumOff val="60000"/>
                    </a:schemeClr>
                  </a:solidFill>
                </p:spPr>
                <p:txBody>
                  <a:bodyPr wrap="square" lIns="0" rIns="0" rtlCol="0" anchor="ctr">
                    <a:spAutoFit/>
                  </a:bodyPr>
                  <a:lstStyle/>
                  <a:p>
                    <a:pPr algn="ctr"/>
                    <a:r>
                      <a:rPr lang="en-US" altLang="ko-KR" sz="10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DATA</a:t>
                    </a:r>
                    <a:endParaRPr lang="ko-KR" altLang="en-US" sz="10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  <p:sp>
              <p:nvSpPr>
                <p:cNvPr id="345" name="타원 344"/>
                <p:cNvSpPr/>
                <p:nvPr/>
              </p:nvSpPr>
              <p:spPr>
                <a:xfrm>
                  <a:off x="7458028" y="2652283"/>
                  <a:ext cx="756000" cy="756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46" name="그룹 345"/>
                <p:cNvGrpSpPr/>
                <p:nvPr/>
              </p:nvGrpSpPr>
              <p:grpSpPr>
                <a:xfrm>
                  <a:off x="7546874" y="2775108"/>
                  <a:ext cx="582907" cy="529984"/>
                  <a:chOff x="8327293" y="2928057"/>
                  <a:chExt cx="641198" cy="582987"/>
                </a:xfrm>
              </p:grpSpPr>
              <p:pic>
                <p:nvPicPr>
                  <p:cNvPr id="348" name="그림 347"/>
                  <p:cNvPicPr>
                    <a:picLocks noChangeAspect="1"/>
                  </p:cNvPicPr>
                  <p:nvPr/>
                </p:nvPicPr>
                <p:blipFill rotWithShape="1"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b="29968"/>
                  <a:stretch/>
                </p:blipFill>
                <p:spPr>
                  <a:xfrm>
                    <a:off x="8327293" y="2928057"/>
                    <a:ext cx="641198" cy="447595"/>
                  </a:xfrm>
                  <a:prstGeom prst="rect">
                    <a:avLst/>
                  </a:prstGeom>
                </p:spPr>
              </p:pic>
              <p:sp>
                <p:nvSpPr>
                  <p:cNvPr id="349" name="TextBox 348"/>
                  <p:cNvSpPr txBox="1"/>
                  <p:nvPr/>
                </p:nvSpPr>
                <p:spPr>
                  <a:xfrm>
                    <a:off x="8356383" y="3398117"/>
                    <a:ext cx="579666" cy="112927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lIns="0" rIns="0" rtlCol="0" anchor="ctr">
                    <a:spAutoFit/>
                  </a:bodyPr>
                  <a:lstStyle/>
                  <a:p>
                    <a:pPr algn="ctr"/>
                    <a:r>
                      <a:rPr lang="en-US" altLang="ko-KR" sz="7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WIKIPEDIA</a:t>
                    </a:r>
                    <a:endParaRPr lang="ko-KR" altLang="en-US" sz="7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  <p:sp>
              <p:nvSpPr>
                <p:cNvPr id="347" name="타원 346"/>
                <p:cNvSpPr/>
                <p:nvPr/>
              </p:nvSpPr>
              <p:spPr>
                <a:xfrm>
                  <a:off x="8590591" y="3805266"/>
                  <a:ext cx="756000" cy="75600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93" name="그룹 292"/>
              <p:cNvGrpSpPr/>
              <p:nvPr/>
            </p:nvGrpSpPr>
            <p:grpSpPr>
              <a:xfrm>
                <a:off x="7444071" y="3798754"/>
                <a:ext cx="756000" cy="756000"/>
                <a:chOff x="7444071" y="3798754"/>
                <a:chExt cx="756000" cy="756000"/>
              </a:xfrm>
            </p:grpSpPr>
            <p:sp>
              <p:nvSpPr>
                <p:cNvPr id="318" name="타원 317"/>
                <p:cNvSpPr/>
                <p:nvPr/>
              </p:nvSpPr>
              <p:spPr>
                <a:xfrm>
                  <a:off x="7444071" y="3798754"/>
                  <a:ext cx="756000" cy="756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19" name="그룹 318"/>
                <p:cNvGrpSpPr/>
                <p:nvPr/>
              </p:nvGrpSpPr>
              <p:grpSpPr>
                <a:xfrm>
                  <a:off x="7561211" y="3944088"/>
                  <a:ext cx="529551" cy="465654"/>
                  <a:chOff x="7561211" y="3944088"/>
                  <a:chExt cx="529551" cy="465654"/>
                </a:xfrm>
              </p:grpSpPr>
              <p:pic>
                <p:nvPicPr>
                  <p:cNvPr id="320" name="그림 319"/>
                  <p:cNvPicPr>
                    <a:picLocks noChangeAspect="1"/>
                  </p:cNvPicPr>
                  <p:nvPr/>
                </p:nvPicPr>
                <p:blipFill>
                  <a:blip r:embed="rId10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61211" y="3944088"/>
                    <a:ext cx="529551" cy="465654"/>
                  </a:xfrm>
                  <a:prstGeom prst="rect">
                    <a:avLst/>
                  </a:prstGeom>
                </p:spPr>
              </p:pic>
              <p:sp>
                <p:nvSpPr>
                  <p:cNvPr id="321" name="TextBox 320"/>
                  <p:cNvSpPr txBox="1"/>
                  <p:nvPr/>
                </p:nvSpPr>
                <p:spPr>
                  <a:xfrm>
                    <a:off x="7685534" y="4107801"/>
                    <a:ext cx="327273" cy="2034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lIns="0" rIns="0" rtlCol="0" anchor="ctr">
                    <a:spAutoFit/>
                  </a:bodyPr>
                  <a:lstStyle/>
                  <a:p>
                    <a:pPr algn="ctr"/>
                    <a:r>
                      <a:rPr lang="en-US" altLang="ko-KR" sz="10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DATA</a:t>
                    </a:r>
                    <a:endParaRPr lang="ko-KR" altLang="en-US" sz="10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</p:grpSp>
          <p:grpSp>
            <p:nvGrpSpPr>
              <p:cNvPr id="294" name="그룹 293"/>
              <p:cNvGrpSpPr/>
              <p:nvPr/>
            </p:nvGrpSpPr>
            <p:grpSpPr>
              <a:xfrm>
                <a:off x="9815472" y="3801244"/>
                <a:ext cx="756000" cy="756000"/>
                <a:chOff x="9815472" y="3801244"/>
                <a:chExt cx="756000" cy="756000"/>
              </a:xfrm>
            </p:grpSpPr>
            <p:sp>
              <p:nvSpPr>
                <p:cNvPr id="315" name="타원 314"/>
                <p:cNvSpPr/>
                <p:nvPr/>
              </p:nvSpPr>
              <p:spPr>
                <a:xfrm>
                  <a:off x="9815472" y="3801244"/>
                  <a:ext cx="756000" cy="756000"/>
                </a:xfrm>
                <a:prstGeom prst="ellips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316" name="그림 315"/>
                <p:cNvPicPr>
                  <a:picLocks noChangeAspect="1"/>
                </p:cNvPicPr>
                <p:nvPr/>
              </p:nvPicPr>
              <p:blipFill rotWithShape="1">
                <a:blip r:embed="rId11" cstate="print">
                  <a:biLevel thresh="7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8" t="16165" r="4689" b="17619"/>
                <a:stretch/>
              </p:blipFill>
              <p:spPr>
                <a:xfrm>
                  <a:off x="9922538" y="3920265"/>
                  <a:ext cx="537914" cy="390971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</p:pic>
            <p:sp>
              <p:nvSpPr>
                <p:cNvPr id="317" name="TextBox 316"/>
                <p:cNvSpPr txBox="1"/>
                <p:nvPr/>
              </p:nvSpPr>
              <p:spPr>
                <a:xfrm>
                  <a:off x="9929726" y="4359589"/>
                  <a:ext cx="526969" cy="84843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7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가공된 데이터</a:t>
                  </a:r>
                  <a:endParaRPr lang="ko-KR" altLang="en-US" sz="7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</p:grpSp>
          <p:grpSp>
            <p:nvGrpSpPr>
              <p:cNvPr id="295" name="그룹 294"/>
              <p:cNvGrpSpPr/>
              <p:nvPr/>
            </p:nvGrpSpPr>
            <p:grpSpPr>
              <a:xfrm>
                <a:off x="7619633" y="4948946"/>
                <a:ext cx="756000" cy="756000"/>
                <a:chOff x="7453982" y="4944106"/>
                <a:chExt cx="756000" cy="75600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312" name="타원 311"/>
                <p:cNvSpPr/>
                <p:nvPr/>
              </p:nvSpPr>
              <p:spPr>
                <a:xfrm>
                  <a:off x="7453982" y="4944106"/>
                  <a:ext cx="756000" cy="756000"/>
                </a:xfrm>
                <a:prstGeom prst="ellips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313" name="그림 312"/>
                <p:cNvPicPr>
                  <a:picLocks noChangeAspect="1"/>
                </p:cNvPicPr>
                <p:nvPr/>
              </p:nvPicPr>
              <p:blipFill rotWithShape="1">
                <a:blip r:embed="rId11" cstate="print">
                  <a:biLevel thresh="7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8" t="16165" r="4689" b="17619"/>
                <a:stretch/>
              </p:blipFill>
              <p:spPr>
                <a:xfrm>
                  <a:off x="7561048" y="5063127"/>
                  <a:ext cx="537914" cy="390971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</p:pic>
            <p:sp>
              <p:nvSpPr>
                <p:cNvPr id="314" name="TextBox 313"/>
                <p:cNvSpPr txBox="1"/>
                <p:nvPr/>
              </p:nvSpPr>
              <p:spPr>
                <a:xfrm>
                  <a:off x="7568236" y="5502451"/>
                  <a:ext cx="526969" cy="84843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7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가공된 데이터</a:t>
                  </a:r>
                  <a:endParaRPr lang="ko-KR" altLang="en-US" sz="7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</p:grpSp>
          <p:grpSp>
            <p:nvGrpSpPr>
              <p:cNvPr id="296" name="그룹 295"/>
              <p:cNvGrpSpPr/>
              <p:nvPr/>
            </p:nvGrpSpPr>
            <p:grpSpPr>
              <a:xfrm>
                <a:off x="7619633" y="1539161"/>
                <a:ext cx="756000" cy="756000"/>
                <a:chOff x="7765683" y="1539161"/>
                <a:chExt cx="756000" cy="756000"/>
              </a:xfrm>
            </p:grpSpPr>
            <p:sp>
              <p:nvSpPr>
                <p:cNvPr id="310" name="타원 309"/>
                <p:cNvSpPr/>
                <p:nvPr/>
              </p:nvSpPr>
              <p:spPr>
                <a:xfrm>
                  <a:off x="7765683" y="1539161"/>
                  <a:ext cx="756000" cy="756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311" name="그림 310"/>
                <p:cNvPicPr>
                  <a:picLocks noChangeAspect="1"/>
                </p:cNvPicPr>
                <p:nvPr/>
              </p:nvPicPr>
              <p:blipFill>
                <a:blip r:embed="rId1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54074" y="1619676"/>
                  <a:ext cx="623368" cy="623368"/>
                </a:xfrm>
                <a:prstGeom prst="rect">
                  <a:avLst/>
                </a:prstGeom>
              </p:spPr>
            </p:pic>
          </p:grpSp>
          <p:grpSp>
            <p:nvGrpSpPr>
              <p:cNvPr id="297" name="그룹 296"/>
              <p:cNvGrpSpPr/>
              <p:nvPr/>
            </p:nvGrpSpPr>
            <p:grpSpPr>
              <a:xfrm>
                <a:off x="9004300" y="4933521"/>
                <a:ext cx="1512633" cy="776428"/>
                <a:chOff x="8582406" y="4873197"/>
                <a:chExt cx="1894127" cy="854071"/>
              </a:xfrm>
            </p:grpSpPr>
            <p:sp>
              <p:nvSpPr>
                <p:cNvPr id="300" name="모서리가 둥근 직사각형 299"/>
                <p:cNvSpPr/>
                <p:nvPr/>
              </p:nvSpPr>
              <p:spPr>
                <a:xfrm>
                  <a:off x="8738467" y="4873197"/>
                  <a:ext cx="678262" cy="36884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1" name="모서리가 둥근 직사각형 300"/>
                <p:cNvSpPr/>
                <p:nvPr/>
              </p:nvSpPr>
              <p:spPr>
                <a:xfrm>
                  <a:off x="9661927" y="4899717"/>
                  <a:ext cx="787190" cy="33531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2" name="모서리가 둥근 직사각형 301"/>
                <p:cNvSpPr/>
                <p:nvPr/>
              </p:nvSpPr>
              <p:spPr>
                <a:xfrm>
                  <a:off x="8582406" y="5358424"/>
                  <a:ext cx="787190" cy="36884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3" name="모서리가 둥근 직사각형 302"/>
                <p:cNvSpPr/>
                <p:nvPr/>
              </p:nvSpPr>
              <p:spPr>
                <a:xfrm>
                  <a:off x="9798271" y="5389428"/>
                  <a:ext cx="678262" cy="30483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4" name="TextBox 303"/>
                <p:cNvSpPr txBox="1"/>
                <p:nvPr/>
              </p:nvSpPr>
              <p:spPr>
                <a:xfrm>
                  <a:off x="8789617" y="4928469"/>
                  <a:ext cx="526969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8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한반도</a:t>
                  </a:r>
                  <a:endParaRPr lang="ko-KR" altLang="en-US" sz="8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05" name="TextBox 304"/>
                <p:cNvSpPr txBox="1"/>
                <p:nvPr/>
              </p:nvSpPr>
              <p:spPr>
                <a:xfrm>
                  <a:off x="9845227" y="4951688"/>
                  <a:ext cx="526969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8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한국</a:t>
                  </a:r>
                  <a:endParaRPr lang="ko-KR" altLang="en-US" sz="8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06" name="TextBox 305"/>
                <p:cNvSpPr txBox="1"/>
                <p:nvPr/>
              </p:nvSpPr>
              <p:spPr>
                <a:xfrm>
                  <a:off x="8624211" y="5446539"/>
                  <a:ext cx="526969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8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일본</a:t>
                  </a:r>
                  <a:endParaRPr lang="ko-KR" altLang="en-US" sz="8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07" name="TextBox 306"/>
                <p:cNvSpPr txBox="1"/>
                <p:nvPr/>
              </p:nvSpPr>
              <p:spPr>
                <a:xfrm>
                  <a:off x="9920063" y="5436116"/>
                  <a:ext cx="526969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8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미국</a:t>
                  </a:r>
                  <a:endParaRPr lang="ko-KR" altLang="en-US" sz="8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308" name="모서리가 둥근 직사각형 307"/>
                <p:cNvSpPr/>
                <p:nvPr/>
              </p:nvSpPr>
              <p:spPr>
                <a:xfrm>
                  <a:off x="9098400" y="5142842"/>
                  <a:ext cx="902767" cy="441622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9" name="TextBox 308"/>
                <p:cNvSpPr txBox="1"/>
                <p:nvPr/>
              </p:nvSpPr>
              <p:spPr>
                <a:xfrm>
                  <a:off x="9257161" y="5154921"/>
                  <a:ext cx="579665" cy="40011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10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대한민국</a:t>
                  </a:r>
                  <a:endParaRPr lang="ko-KR" altLang="en-US" sz="10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</p:grpSp>
          <p:sp>
            <p:nvSpPr>
              <p:cNvPr id="298" name="이등변 삼각형 297"/>
              <p:cNvSpPr/>
              <p:nvPr/>
            </p:nvSpPr>
            <p:spPr>
              <a:xfrm rot="5400000">
                <a:off x="8652197" y="5289402"/>
                <a:ext cx="123380" cy="82312"/>
              </a:xfrm>
              <a:prstGeom prst="triangle">
                <a:avLst/>
              </a:prstGeom>
              <a:solidFill>
                <a:srgbClr val="2867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99" name="그림 298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35113" y="4005938"/>
                <a:ext cx="500682" cy="382153"/>
              </a:xfrm>
              <a:prstGeom prst="rect">
                <a:avLst/>
              </a:prstGeom>
            </p:spPr>
          </p:pic>
        </p:grpSp>
      </p:grpSp>
      <p:sp>
        <p:nvSpPr>
          <p:cNvPr id="373" name="제목 1"/>
          <p:cNvSpPr txBox="1">
            <a:spLocks/>
          </p:cNvSpPr>
          <p:nvPr/>
        </p:nvSpPr>
        <p:spPr>
          <a:xfrm>
            <a:off x="282387" y="267005"/>
            <a:ext cx="5163671" cy="5303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        2. </a:t>
            </a:r>
            <a:r>
              <a:rPr lang="ko-KR" altLang="en-US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서비스 구현 </a:t>
            </a:r>
            <a:r>
              <a:rPr lang="en-US" altLang="ko-KR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: Process</a:t>
            </a:r>
            <a:endParaRPr lang="ko-KR" altLang="en-US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pic>
        <p:nvPicPr>
          <p:cNvPr id="374" name="그림 373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9" y="293749"/>
            <a:ext cx="833049" cy="449995"/>
          </a:xfrm>
          <a:prstGeom prst="rect">
            <a:avLst/>
          </a:prstGeom>
          <a:effectLst>
            <a:glow rad="101600">
              <a:srgbClr val="FDFDFD">
                <a:alpha val="4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0480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1.48148E-6 L -0.46979 0.00069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90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xit" presetSubtype="3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7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직사각형 172"/>
          <p:cNvSpPr/>
          <p:nvPr/>
        </p:nvSpPr>
        <p:spPr>
          <a:xfrm>
            <a:off x="140676" y="175847"/>
            <a:ext cx="11887201" cy="6453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2" name="그룹 561"/>
          <p:cNvGrpSpPr/>
          <p:nvPr/>
        </p:nvGrpSpPr>
        <p:grpSpPr>
          <a:xfrm>
            <a:off x="664187" y="1986471"/>
            <a:ext cx="5040001" cy="4427213"/>
            <a:chOff x="6709572" y="1986471"/>
            <a:chExt cx="5040001" cy="4427213"/>
          </a:xfrm>
        </p:grpSpPr>
        <p:grpSp>
          <p:nvGrpSpPr>
            <p:cNvPr id="563" name="그룹 562"/>
            <p:cNvGrpSpPr/>
            <p:nvPr/>
          </p:nvGrpSpPr>
          <p:grpSpPr>
            <a:xfrm>
              <a:off x="6709572" y="1986471"/>
              <a:ext cx="5040001" cy="4320000"/>
              <a:chOff x="3533954" y="-4828748"/>
              <a:chExt cx="5530752" cy="4424600"/>
            </a:xfrm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grpSpPr>
          <p:pic>
            <p:nvPicPr>
              <p:cNvPr id="565" name="그림 56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33954" y="-4828748"/>
                <a:ext cx="5530751" cy="4424600"/>
              </a:xfrm>
              <a:prstGeom prst="rect">
                <a:avLst/>
              </a:prstGeom>
              <a:effectLst/>
            </p:spPr>
          </p:pic>
          <p:sp>
            <p:nvSpPr>
              <p:cNvPr id="566" name="직사각형 565"/>
              <p:cNvSpPr/>
              <p:nvPr/>
            </p:nvSpPr>
            <p:spPr>
              <a:xfrm>
                <a:off x="3533955" y="-4152900"/>
                <a:ext cx="5530751" cy="357553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564" name="그림 563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401578" y="2589064"/>
              <a:ext cx="3679013" cy="3824620"/>
            </a:xfrm>
            <a:prstGeom prst="rect">
              <a:avLst/>
            </a:prstGeom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</p:pic>
      </p:grpSp>
      <p:sp>
        <p:nvSpPr>
          <p:cNvPr id="174" name="직사각형 173"/>
          <p:cNvSpPr/>
          <p:nvPr/>
        </p:nvSpPr>
        <p:spPr>
          <a:xfrm>
            <a:off x="79131" y="105510"/>
            <a:ext cx="5503986" cy="826475"/>
          </a:xfrm>
          <a:prstGeom prst="rect">
            <a:avLst/>
          </a:prstGeom>
          <a:solidFill>
            <a:srgbClr val="2867A0"/>
          </a:solidFill>
          <a:ln>
            <a:noFill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7" name="그룹 176"/>
          <p:cNvGrpSpPr/>
          <p:nvPr/>
        </p:nvGrpSpPr>
        <p:grpSpPr>
          <a:xfrm>
            <a:off x="6040006" y="1338681"/>
            <a:ext cx="5714840" cy="4962571"/>
            <a:chOff x="5251147" y="-5822272"/>
            <a:chExt cx="5714840" cy="4962571"/>
          </a:xfrm>
        </p:grpSpPr>
        <p:sp>
          <p:nvSpPr>
            <p:cNvPr id="178" name="직사각형 177"/>
            <p:cNvSpPr/>
            <p:nvPr/>
          </p:nvSpPr>
          <p:spPr>
            <a:xfrm>
              <a:off x="5251147" y="-5822272"/>
              <a:ext cx="5714840" cy="49625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400" dirty="0" smtClean="0">
                <a:solidFill>
                  <a:schemeClr val="tx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marL="342900" indent="-342900">
                <a:buAutoNum type="arabicPeriod"/>
              </a:pPr>
              <a:endParaRPr lang="en-US" altLang="ko-KR" sz="1400" dirty="0" smtClean="0">
                <a:solidFill>
                  <a:schemeClr val="tx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endParaRPr lang="ko-KR" altLang="en-US" sz="1400" dirty="0">
                <a:solidFill>
                  <a:schemeClr val="tx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grpSp>
          <p:nvGrpSpPr>
            <p:cNvPr id="179" name="그룹 178"/>
            <p:cNvGrpSpPr/>
            <p:nvPr/>
          </p:nvGrpSpPr>
          <p:grpSpPr>
            <a:xfrm>
              <a:off x="5379654" y="-5669850"/>
              <a:ext cx="5457825" cy="4657725"/>
              <a:chOff x="5370257" y="1272538"/>
              <a:chExt cx="5457825" cy="4657725"/>
            </a:xfrm>
          </p:grpSpPr>
          <p:grpSp>
            <p:nvGrpSpPr>
              <p:cNvPr id="180" name="그룹 179"/>
              <p:cNvGrpSpPr/>
              <p:nvPr/>
            </p:nvGrpSpPr>
            <p:grpSpPr>
              <a:xfrm>
                <a:off x="5370257" y="1272538"/>
                <a:ext cx="5457825" cy="4657725"/>
                <a:chOff x="5370257" y="1272538"/>
                <a:chExt cx="5457825" cy="4657725"/>
              </a:xfrm>
            </p:grpSpPr>
            <p:grpSp>
              <p:nvGrpSpPr>
                <p:cNvPr id="210" name="그룹 209"/>
                <p:cNvGrpSpPr/>
                <p:nvPr/>
              </p:nvGrpSpPr>
              <p:grpSpPr>
                <a:xfrm>
                  <a:off x="5370257" y="1272538"/>
                  <a:ext cx="5457825" cy="4657725"/>
                  <a:chOff x="6172200" y="1485900"/>
                  <a:chExt cx="5457825" cy="4657725"/>
                </a:xfrm>
              </p:grpSpPr>
              <p:sp>
                <p:nvSpPr>
                  <p:cNvPr id="246" name="직사각형 245"/>
                  <p:cNvSpPr/>
                  <p:nvPr/>
                </p:nvSpPr>
                <p:spPr>
                  <a:xfrm>
                    <a:off x="6172200" y="1485900"/>
                    <a:ext cx="5457825" cy="4657725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47" name="직사각형 246"/>
                  <p:cNvSpPr/>
                  <p:nvPr/>
                </p:nvSpPr>
                <p:spPr>
                  <a:xfrm>
                    <a:off x="6272213" y="1600200"/>
                    <a:ext cx="5276850" cy="1008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48" name="직사각형 247"/>
                  <p:cNvSpPr/>
                  <p:nvPr/>
                </p:nvSpPr>
                <p:spPr>
                  <a:xfrm>
                    <a:off x="6267449" y="2740087"/>
                    <a:ext cx="5276850" cy="1008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49" name="직사각형 248"/>
                  <p:cNvSpPr/>
                  <p:nvPr/>
                </p:nvSpPr>
                <p:spPr>
                  <a:xfrm>
                    <a:off x="6267449" y="3879974"/>
                    <a:ext cx="5276850" cy="1008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50" name="직사각형 249"/>
                  <p:cNvSpPr/>
                  <p:nvPr/>
                </p:nvSpPr>
                <p:spPr>
                  <a:xfrm>
                    <a:off x="6267448" y="5019861"/>
                    <a:ext cx="5276850" cy="1008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211" name="그룹 210"/>
                <p:cNvGrpSpPr/>
                <p:nvPr/>
              </p:nvGrpSpPr>
              <p:grpSpPr>
                <a:xfrm>
                  <a:off x="9004300" y="1734793"/>
                  <a:ext cx="1538688" cy="369595"/>
                  <a:chOff x="6650146" y="328426"/>
                  <a:chExt cx="3746596" cy="445477"/>
                </a:xfrm>
              </p:grpSpPr>
              <p:sp>
                <p:nvSpPr>
                  <p:cNvPr id="242" name="직사각형 241"/>
                  <p:cNvSpPr/>
                  <p:nvPr/>
                </p:nvSpPr>
                <p:spPr>
                  <a:xfrm>
                    <a:off x="6653117" y="328426"/>
                    <a:ext cx="3638955" cy="445477"/>
                  </a:xfrm>
                  <a:prstGeom prst="rect">
                    <a:avLst/>
                  </a:prstGeom>
                  <a:noFill/>
                  <a:ln w="254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43" name="TextBox 242"/>
                  <p:cNvSpPr txBox="1"/>
                  <p:nvPr/>
                </p:nvSpPr>
                <p:spPr>
                  <a:xfrm>
                    <a:off x="6650146" y="443575"/>
                    <a:ext cx="2729751" cy="2596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800" dirty="0" err="1" smtClean="0">
                        <a:solidFill>
                          <a:schemeClr val="bg1">
                            <a:lumMod val="65000"/>
                          </a:schemeClr>
                        </a:solidFill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검색어를</a:t>
                    </a:r>
                    <a:r>
                      <a:rPr lang="ko-KR" altLang="en-US" sz="800" dirty="0" smtClean="0">
                        <a:solidFill>
                          <a:schemeClr val="bg1">
                            <a:lumMod val="65000"/>
                          </a:schemeClr>
                        </a:solidFill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 입력하세요</a:t>
                    </a:r>
                    <a:r>
                      <a:rPr lang="en-US" altLang="ko-KR" sz="800" dirty="0" smtClean="0">
                        <a:solidFill>
                          <a:schemeClr val="bg1">
                            <a:lumMod val="65000"/>
                          </a:schemeClr>
                        </a:solidFill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.</a:t>
                    </a:r>
                    <a:endParaRPr lang="ko-KR" altLang="en-US" sz="800" dirty="0">
                      <a:solidFill>
                        <a:schemeClr val="bg1">
                          <a:lumMod val="65000"/>
                        </a:schemeClr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  <p:sp>
                <p:nvSpPr>
                  <p:cNvPr id="244" name="직사각형 243"/>
                  <p:cNvSpPr/>
                  <p:nvPr/>
                </p:nvSpPr>
                <p:spPr>
                  <a:xfrm>
                    <a:off x="9660461" y="345748"/>
                    <a:ext cx="612617" cy="404979"/>
                  </a:xfrm>
                  <a:prstGeom prst="rect">
                    <a:avLst/>
                  </a:prstGeom>
                  <a:noFill/>
                  <a:ln w="254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45" name="TextBox 244"/>
                  <p:cNvSpPr txBox="1"/>
                  <p:nvPr/>
                </p:nvSpPr>
                <p:spPr>
                  <a:xfrm>
                    <a:off x="9555922" y="419265"/>
                    <a:ext cx="840820" cy="27822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9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GO</a:t>
                    </a:r>
                    <a:endParaRPr lang="ko-KR" altLang="en-US" sz="9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  <p:sp>
              <p:nvSpPr>
                <p:cNvPr id="212" name="직사각형 211"/>
                <p:cNvSpPr/>
                <p:nvPr/>
              </p:nvSpPr>
              <p:spPr>
                <a:xfrm>
                  <a:off x="5465505" y="1362268"/>
                  <a:ext cx="1750348" cy="1032570"/>
                </a:xfrm>
                <a:prstGeom prst="rect">
                  <a:avLst/>
                </a:prstGeom>
                <a:solidFill>
                  <a:srgbClr val="2867A0"/>
                </a:solidFill>
                <a:ln>
                  <a:noFill/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3" name="TextBox 212"/>
                <p:cNvSpPr txBox="1"/>
                <p:nvPr/>
              </p:nvSpPr>
              <p:spPr>
                <a:xfrm>
                  <a:off x="5465505" y="1740562"/>
                  <a:ext cx="1744618" cy="276999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원하는 </a:t>
                  </a:r>
                  <a:r>
                    <a:rPr lang="ko-KR" altLang="en-US" sz="1200" dirty="0" err="1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검색어를</a:t>
                  </a: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 입력</a:t>
                  </a:r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214" name="TextBox 213"/>
                <p:cNvSpPr txBox="1"/>
                <p:nvPr/>
              </p:nvSpPr>
              <p:spPr>
                <a:xfrm>
                  <a:off x="5422443" y="1334417"/>
                  <a:ext cx="43586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1</a:t>
                  </a:r>
                  <a:endParaRPr lang="en-US" altLang="ko-KR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215" name="직사각형 214"/>
                <p:cNvSpPr/>
                <p:nvPr/>
              </p:nvSpPr>
              <p:spPr>
                <a:xfrm>
                  <a:off x="5465505" y="2509138"/>
                  <a:ext cx="1750348" cy="1032570"/>
                </a:xfrm>
                <a:prstGeom prst="rect">
                  <a:avLst/>
                </a:prstGeom>
                <a:solidFill>
                  <a:srgbClr val="2867A0"/>
                </a:solidFill>
                <a:ln>
                  <a:noFill/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6" name="TextBox 215"/>
                <p:cNvSpPr txBox="1"/>
                <p:nvPr/>
              </p:nvSpPr>
              <p:spPr>
                <a:xfrm>
                  <a:off x="5422443" y="2481287"/>
                  <a:ext cx="43586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2</a:t>
                  </a:r>
                  <a:endParaRPr lang="en-US" altLang="ko-KR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217" name="직사각형 216"/>
                <p:cNvSpPr/>
                <p:nvPr/>
              </p:nvSpPr>
              <p:spPr>
                <a:xfrm>
                  <a:off x="5465505" y="3650285"/>
                  <a:ext cx="1750348" cy="1032570"/>
                </a:xfrm>
                <a:prstGeom prst="rect">
                  <a:avLst/>
                </a:prstGeom>
                <a:solidFill>
                  <a:srgbClr val="2867A0"/>
                </a:solidFill>
                <a:ln>
                  <a:noFill/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8" name="TextBox 217"/>
                <p:cNvSpPr txBox="1"/>
                <p:nvPr/>
              </p:nvSpPr>
              <p:spPr>
                <a:xfrm>
                  <a:off x="5422443" y="3622434"/>
                  <a:ext cx="43586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3</a:t>
                  </a:r>
                  <a:endParaRPr lang="en-US" altLang="ko-KR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219" name="직사각형 218"/>
                <p:cNvSpPr/>
                <p:nvPr/>
              </p:nvSpPr>
              <p:spPr>
                <a:xfrm>
                  <a:off x="5465505" y="4798879"/>
                  <a:ext cx="1750348" cy="1032570"/>
                </a:xfrm>
                <a:prstGeom prst="rect">
                  <a:avLst/>
                </a:prstGeom>
                <a:solidFill>
                  <a:srgbClr val="2867A0"/>
                </a:solidFill>
                <a:ln>
                  <a:noFill/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0" name="TextBox 219"/>
                <p:cNvSpPr txBox="1"/>
                <p:nvPr/>
              </p:nvSpPr>
              <p:spPr>
                <a:xfrm>
                  <a:off x="5422443" y="4771028"/>
                  <a:ext cx="43586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4</a:t>
                  </a:r>
                  <a:endParaRPr lang="en-US" altLang="ko-KR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221" name="TextBox 220"/>
                <p:cNvSpPr txBox="1"/>
                <p:nvPr/>
              </p:nvSpPr>
              <p:spPr>
                <a:xfrm>
                  <a:off x="5465505" y="2715895"/>
                  <a:ext cx="1744618" cy="61908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OPEN API</a:t>
                  </a: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를 활용하여</a:t>
                  </a:r>
                  <a:endParaRPr lang="en-US" altLang="ko-KR" sz="1200" dirty="0" smtClean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최초 데이터를 얻는다</a:t>
                  </a:r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222" name="TextBox 221"/>
                <p:cNvSpPr txBox="1"/>
                <p:nvPr/>
              </p:nvSpPr>
              <p:spPr>
                <a:xfrm>
                  <a:off x="5466345" y="3855918"/>
                  <a:ext cx="1744618" cy="61908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분석기법을 활용하여</a:t>
                  </a:r>
                  <a:endParaRPr lang="en-US" altLang="ko-KR" sz="1200" dirty="0" smtClean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데이터 가공</a:t>
                  </a:r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223" name="TextBox 222"/>
                <p:cNvSpPr txBox="1"/>
                <p:nvPr/>
              </p:nvSpPr>
              <p:spPr>
                <a:xfrm>
                  <a:off x="5476197" y="5177653"/>
                  <a:ext cx="1744618" cy="276999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lang="ko-KR" altLang="en-US" sz="1200" dirty="0" smtClean="0">
                      <a:solidFill>
                        <a:schemeClr val="bg1"/>
                      </a:solidFill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가공된 데이터를 전달</a:t>
                  </a:r>
                  <a:endParaRPr lang="ko-KR" altLang="en-US" sz="1200" dirty="0">
                    <a:solidFill>
                      <a:schemeClr val="bg1"/>
                    </a:solidFill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224" name="이등변 삼각형 223"/>
                <p:cNvSpPr/>
                <p:nvPr/>
              </p:nvSpPr>
              <p:spPr>
                <a:xfrm rot="5400000">
                  <a:off x="8322900" y="2972176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5" name="이등변 삼각형 224"/>
                <p:cNvSpPr/>
                <p:nvPr/>
              </p:nvSpPr>
              <p:spPr>
                <a:xfrm rot="5400000">
                  <a:off x="8652197" y="1899087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6" name="이등변 삼각형 225"/>
                <p:cNvSpPr/>
                <p:nvPr/>
              </p:nvSpPr>
              <p:spPr>
                <a:xfrm rot="5400000">
                  <a:off x="9548084" y="2972176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7" name="이등변 삼각형 226"/>
                <p:cNvSpPr/>
                <p:nvPr/>
              </p:nvSpPr>
              <p:spPr>
                <a:xfrm rot="5400000">
                  <a:off x="8321997" y="4104633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8" name="이등변 삼각형 227"/>
                <p:cNvSpPr/>
                <p:nvPr/>
              </p:nvSpPr>
              <p:spPr>
                <a:xfrm rot="5400000">
                  <a:off x="9547181" y="4104633"/>
                  <a:ext cx="123380" cy="82312"/>
                </a:xfrm>
                <a:prstGeom prst="triangle">
                  <a:avLst/>
                </a:prstGeom>
                <a:solidFill>
                  <a:srgbClr val="2867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9" name="타원 228"/>
                <p:cNvSpPr/>
                <p:nvPr/>
              </p:nvSpPr>
              <p:spPr>
                <a:xfrm>
                  <a:off x="8604548" y="2658795"/>
                  <a:ext cx="756000" cy="75600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230" name="그룹 229"/>
                <p:cNvGrpSpPr/>
                <p:nvPr/>
              </p:nvGrpSpPr>
              <p:grpSpPr>
                <a:xfrm>
                  <a:off x="8733983" y="2785211"/>
                  <a:ext cx="503479" cy="503479"/>
                  <a:chOff x="9535926" y="2984286"/>
                  <a:chExt cx="503479" cy="503479"/>
                </a:xfrm>
              </p:grpSpPr>
              <p:pic>
                <p:nvPicPr>
                  <p:cNvPr id="240" name="그림 239"/>
                  <p:cNvPicPr>
                    <a:picLocks noChangeAspect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535926" y="2984286"/>
                    <a:ext cx="503479" cy="503479"/>
                  </a:xfrm>
                  <a:prstGeom prst="rect">
                    <a:avLst/>
                  </a:prstGeom>
                </p:spPr>
              </p:pic>
              <p:sp>
                <p:nvSpPr>
                  <p:cNvPr id="241" name="TextBox 240"/>
                  <p:cNvSpPr txBox="1"/>
                  <p:nvPr/>
                </p:nvSpPr>
                <p:spPr>
                  <a:xfrm>
                    <a:off x="9645874" y="3121054"/>
                    <a:ext cx="270419" cy="138985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</p:spPr>
                <p:txBody>
                  <a:bodyPr wrap="square" lIns="0" rIns="0" rtlCol="0" anchor="ctr">
                    <a:spAutoFit/>
                  </a:bodyPr>
                  <a:lstStyle/>
                  <a:p>
                    <a:pPr algn="ctr"/>
                    <a:r>
                      <a:rPr lang="en-US" altLang="ko-KR" sz="10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API</a:t>
                    </a:r>
                    <a:endParaRPr lang="ko-KR" altLang="en-US" sz="10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  <p:sp>
              <p:nvSpPr>
                <p:cNvPr id="231" name="타원 230"/>
                <p:cNvSpPr/>
                <p:nvPr/>
              </p:nvSpPr>
              <p:spPr>
                <a:xfrm>
                  <a:off x="9822535" y="2661651"/>
                  <a:ext cx="756000" cy="756000"/>
                </a:xfrm>
                <a:prstGeom prst="ellips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232" name="그룹 231"/>
                <p:cNvGrpSpPr/>
                <p:nvPr/>
              </p:nvGrpSpPr>
              <p:grpSpPr>
                <a:xfrm>
                  <a:off x="9930436" y="2815949"/>
                  <a:ext cx="547471" cy="465655"/>
                  <a:chOff x="10690100" y="2948660"/>
                  <a:chExt cx="602218" cy="563441"/>
                </a:xfrm>
              </p:grpSpPr>
              <p:pic>
                <p:nvPicPr>
                  <p:cNvPr id="238" name="그림 237"/>
                  <p:cNvPicPr>
                    <a:picLocks noChangeAspect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690100" y="2948660"/>
                    <a:ext cx="602218" cy="563441"/>
                  </a:xfrm>
                  <a:prstGeom prst="rect">
                    <a:avLst/>
                  </a:prstGeom>
                </p:spPr>
              </p:pic>
              <p:sp>
                <p:nvSpPr>
                  <p:cNvPr id="239" name="TextBox 238"/>
                  <p:cNvSpPr txBox="1"/>
                  <p:nvPr/>
                </p:nvSpPr>
                <p:spPr>
                  <a:xfrm>
                    <a:off x="10832090" y="3154434"/>
                    <a:ext cx="360000" cy="246220"/>
                  </a:xfrm>
                  <a:prstGeom prst="rect">
                    <a:avLst/>
                  </a:prstGeom>
                  <a:solidFill>
                    <a:schemeClr val="accent5">
                      <a:lumMod val="40000"/>
                      <a:lumOff val="60000"/>
                    </a:schemeClr>
                  </a:solidFill>
                </p:spPr>
                <p:txBody>
                  <a:bodyPr wrap="square" lIns="0" rIns="0" rtlCol="0" anchor="ctr">
                    <a:spAutoFit/>
                  </a:bodyPr>
                  <a:lstStyle/>
                  <a:p>
                    <a:pPr algn="ctr"/>
                    <a:r>
                      <a:rPr lang="en-US" altLang="ko-KR" sz="10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DATA</a:t>
                    </a:r>
                    <a:endParaRPr lang="ko-KR" altLang="en-US" sz="10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  <p:sp>
              <p:nvSpPr>
                <p:cNvPr id="233" name="타원 232"/>
                <p:cNvSpPr/>
                <p:nvPr/>
              </p:nvSpPr>
              <p:spPr>
                <a:xfrm>
                  <a:off x="7458028" y="2652283"/>
                  <a:ext cx="756000" cy="756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234" name="그룹 233"/>
                <p:cNvGrpSpPr/>
                <p:nvPr/>
              </p:nvGrpSpPr>
              <p:grpSpPr>
                <a:xfrm>
                  <a:off x="7546874" y="2775108"/>
                  <a:ext cx="582907" cy="529984"/>
                  <a:chOff x="8327293" y="2928057"/>
                  <a:chExt cx="641198" cy="582987"/>
                </a:xfrm>
              </p:grpSpPr>
              <p:pic>
                <p:nvPicPr>
                  <p:cNvPr id="236" name="그림 235"/>
                  <p:cNvPicPr>
                    <a:picLocks noChangeAspect="1"/>
                  </p:cNvPicPr>
                  <p:nvPr/>
                </p:nvPicPr>
                <p:blipFill rotWithShape="1">
                  <a:blip r:embed="rId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b="29968"/>
                  <a:stretch/>
                </p:blipFill>
                <p:spPr>
                  <a:xfrm>
                    <a:off x="8327293" y="2928057"/>
                    <a:ext cx="641198" cy="447595"/>
                  </a:xfrm>
                  <a:prstGeom prst="rect">
                    <a:avLst/>
                  </a:prstGeom>
                </p:spPr>
              </p:pic>
              <p:sp>
                <p:nvSpPr>
                  <p:cNvPr id="237" name="TextBox 236"/>
                  <p:cNvSpPr txBox="1"/>
                  <p:nvPr/>
                </p:nvSpPr>
                <p:spPr>
                  <a:xfrm>
                    <a:off x="8356383" y="3398117"/>
                    <a:ext cx="579666" cy="112927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lIns="0" rIns="0" rtlCol="0" anchor="ctr">
                    <a:spAutoFit/>
                  </a:bodyPr>
                  <a:lstStyle/>
                  <a:p>
                    <a:pPr algn="ctr"/>
                    <a:r>
                      <a:rPr lang="en-US" altLang="ko-KR" sz="7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WIKIPEDIA</a:t>
                    </a:r>
                    <a:endParaRPr lang="ko-KR" altLang="en-US" sz="7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  <p:sp>
              <p:nvSpPr>
                <p:cNvPr id="235" name="타원 234"/>
                <p:cNvSpPr/>
                <p:nvPr/>
              </p:nvSpPr>
              <p:spPr>
                <a:xfrm>
                  <a:off x="8590591" y="3805266"/>
                  <a:ext cx="756000" cy="75600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81" name="그룹 180"/>
              <p:cNvGrpSpPr/>
              <p:nvPr/>
            </p:nvGrpSpPr>
            <p:grpSpPr>
              <a:xfrm>
                <a:off x="7444071" y="3798754"/>
                <a:ext cx="756000" cy="756000"/>
                <a:chOff x="7444071" y="3798754"/>
                <a:chExt cx="756000" cy="756000"/>
              </a:xfrm>
            </p:grpSpPr>
            <p:sp>
              <p:nvSpPr>
                <p:cNvPr id="206" name="타원 205"/>
                <p:cNvSpPr/>
                <p:nvPr/>
              </p:nvSpPr>
              <p:spPr>
                <a:xfrm>
                  <a:off x="7444071" y="3798754"/>
                  <a:ext cx="756000" cy="756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207" name="그룹 206"/>
                <p:cNvGrpSpPr/>
                <p:nvPr/>
              </p:nvGrpSpPr>
              <p:grpSpPr>
                <a:xfrm>
                  <a:off x="7561211" y="3944088"/>
                  <a:ext cx="529551" cy="465654"/>
                  <a:chOff x="7561211" y="3944088"/>
                  <a:chExt cx="529551" cy="465654"/>
                </a:xfrm>
              </p:grpSpPr>
              <p:pic>
                <p:nvPicPr>
                  <p:cNvPr id="208" name="그림 207"/>
                  <p:cNvPicPr>
                    <a:picLocks noChangeAspect="1"/>
                  </p:cNvPicPr>
                  <p:nvPr/>
                </p:nvPicPr>
                <p:blipFill>
                  <a:blip r:embed="rId8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61211" y="3944088"/>
                    <a:ext cx="529551" cy="465654"/>
                  </a:xfrm>
                  <a:prstGeom prst="rect">
                    <a:avLst/>
                  </a:prstGeom>
                </p:spPr>
              </p:pic>
              <p:sp>
                <p:nvSpPr>
                  <p:cNvPr id="209" name="TextBox 208"/>
                  <p:cNvSpPr txBox="1"/>
                  <p:nvPr/>
                </p:nvSpPr>
                <p:spPr>
                  <a:xfrm>
                    <a:off x="7685534" y="4107801"/>
                    <a:ext cx="327273" cy="2034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lIns="0" rIns="0" rtlCol="0" anchor="ctr">
                    <a:spAutoFit/>
                  </a:bodyPr>
                  <a:lstStyle/>
                  <a:p>
                    <a:pPr algn="ctr"/>
                    <a:r>
                      <a:rPr lang="en-US" altLang="ko-KR" sz="1000" b="1" dirty="0" smtClean="0">
                        <a:latin typeface="Rix모던고딕 B" panose="02020603020101020101" pitchFamily="18" charset="-127"/>
                        <a:ea typeface="Rix모던고딕 B" panose="02020603020101020101" pitchFamily="18" charset="-127"/>
                      </a:rPr>
                      <a:t>DATA</a:t>
                    </a:r>
                    <a:endParaRPr lang="ko-KR" altLang="en-US" sz="1000" b="1" dirty="0">
                      <a:latin typeface="Rix모던고딕 B" panose="02020603020101020101" pitchFamily="18" charset="-127"/>
                      <a:ea typeface="Rix모던고딕 B" panose="02020603020101020101" pitchFamily="18" charset="-127"/>
                    </a:endParaRPr>
                  </a:p>
                </p:txBody>
              </p:sp>
            </p:grpSp>
          </p:grpSp>
          <p:grpSp>
            <p:nvGrpSpPr>
              <p:cNvPr id="182" name="그룹 181"/>
              <p:cNvGrpSpPr/>
              <p:nvPr/>
            </p:nvGrpSpPr>
            <p:grpSpPr>
              <a:xfrm>
                <a:off x="9815472" y="3801244"/>
                <a:ext cx="756000" cy="756000"/>
                <a:chOff x="9815472" y="3801244"/>
                <a:chExt cx="756000" cy="756000"/>
              </a:xfrm>
            </p:grpSpPr>
            <p:sp>
              <p:nvSpPr>
                <p:cNvPr id="203" name="타원 202"/>
                <p:cNvSpPr/>
                <p:nvPr/>
              </p:nvSpPr>
              <p:spPr>
                <a:xfrm>
                  <a:off x="9815472" y="3801244"/>
                  <a:ext cx="756000" cy="756000"/>
                </a:xfrm>
                <a:prstGeom prst="ellips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204" name="그림 203"/>
                <p:cNvPicPr>
                  <a:picLocks noChangeAspect="1"/>
                </p:cNvPicPr>
                <p:nvPr/>
              </p:nvPicPr>
              <p:blipFill rotWithShape="1">
                <a:blip r:embed="rId9" cstate="print">
                  <a:biLevel thresh="7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8" t="16165" r="4689" b="17619"/>
                <a:stretch/>
              </p:blipFill>
              <p:spPr>
                <a:xfrm>
                  <a:off x="9922538" y="3920265"/>
                  <a:ext cx="537914" cy="390971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</p:pic>
            <p:sp>
              <p:nvSpPr>
                <p:cNvPr id="205" name="TextBox 204"/>
                <p:cNvSpPr txBox="1"/>
                <p:nvPr/>
              </p:nvSpPr>
              <p:spPr>
                <a:xfrm>
                  <a:off x="9929726" y="4359589"/>
                  <a:ext cx="526969" cy="84843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7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가공된 데이터</a:t>
                  </a:r>
                  <a:endParaRPr lang="ko-KR" altLang="en-US" sz="7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</p:grpSp>
          <p:grpSp>
            <p:nvGrpSpPr>
              <p:cNvPr id="183" name="그룹 182"/>
              <p:cNvGrpSpPr/>
              <p:nvPr/>
            </p:nvGrpSpPr>
            <p:grpSpPr>
              <a:xfrm>
                <a:off x="7619633" y="4948946"/>
                <a:ext cx="756000" cy="756000"/>
                <a:chOff x="7453982" y="4944106"/>
                <a:chExt cx="756000" cy="75600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00" name="타원 199"/>
                <p:cNvSpPr/>
                <p:nvPr/>
              </p:nvSpPr>
              <p:spPr>
                <a:xfrm>
                  <a:off x="7453982" y="4944106"/>
                  <a:ext cx="756000" cy="756000"/>
                </a:xfrm>
                <a:prstGeom prst="ellips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201" name="그림 200"/>
                <p:cNvPicPr>
                  <a:picLocks noChangeAspect="1"/>
                </p:cNvPicPr>
                <p:nvPr/>
              </p:nvPicPr>
              <p:blipFill rotWithShape="1">
                <a:blip r:embed="rId9" cstate="print">
                  <a:biLevel thresh="7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8" t="16165" r="4689" b="17619"/>
                <a:stretch/>
              </p:blipFill>
              <p:spPr>
                <a:xfrm>
                  <a:off x="7561048" y="5063127"/>
                  <a:ext cx="537914" cy="390971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</p:pic>
            <p:sp>
              <p:nvSpPr>
                <p:cNvPr id="202" name="TextBox 201"/>
                <p:cNvSpPr txBox="1"/>
                <p:nvPr/>
              </p:nvSpPr>
              <p:spPr>
                <a:xfrm>
                  <a:off x="7568236" y="5502451"/>
                  <a:ext cx="526969" cy="84843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7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가공된 데이터</a:t>
                  </a:r>
                  <a:endParaRPr lang="ko-KR" altLang="en-US" sz="7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</p:grpSp>
          <p:grpSp>
            <p:nvGrpSpPr>
              <p:cNvPr id="184" name="그룹 183"/>
              <p:cNvGrpSpPr/>
              <p:nvPr/>
            </p:nvGrpSpPr>
            <p:grpSpPr>
              <a:xfrm>
                <a:off x="7619633" y="1539161"/>
                <a:ext cx="756000" cy="756000"/>
                <a:chOff x="7765683" y="1539161"/>
                <a:chExt cx="756000" cy="756000"/>
              </a:xfrm>
            </p:grpSpPr>
            <p:sp>
              <p:nvSpPr>
                <p:cNvPr id="198" name="타원 197"/>
                <p:cNvSpPr/>
                <p:nvPr/>
              </p:nvSpPr>
              <p:spPr>
                <a:xfrm>
                  <a:off x="7765683" y="1539161"/>
                  <a:ext cx="756000" cy="756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99" name="그림 198"/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54074" y="1619676"/>
                  <a:ext cx="623368" cy="623368"/>
                </a:xfrm>
                <a:prstGeom prst="rect">
                  <a:avLst/>
                </a:prstGeom>
              </p:spPr>
            </p:pic>
          </p:grpSp>
          <p:grpSp>
            <p:nvGrpSpPr>
              <p:cNvPr id="185" name="그룹 184"/>
              <p:cNvGrpSpPr/>
              <p:nvPr/>
            </p:nvGrpSpPr>
            <p:grpSpPr>
              <a:xfrm>
                <a:off x="9004300" y="4933521"/>
                <a:ext cx="1512633" cy="776428"/>
                <a:chOff x="8582406" y="4873197"/>
                <a:chExt cx="1894127" cy="854071"/>
              </a:xfrm>
            </p:grpSpPr>
            <p:sp>
              <p:nvSpPr>
                <p:cNvPr id="188" name="모서리가 둥근 직사각형 187"/>
                <p:cNvSpPr/>
                <p:nvPr/>
              </p:nvSpPr>
              <p:spPr>
                <a:xfrm>
                  <a:off x="8738467" y="4873197"/>
                  <a:ext cx="678262" cy="36884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9" name="모서리가 둥근 직사각형 188"/>
                <p:cNvSpPr/>
                <p:nvPr/>
              </p:nvSpPr>
              <p:spPr>
                <a:xfrm>
                  <a:off x="9661927" y="4899717"/>
                  <a:ext cx="787190" cy="33531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0" name="모서리가 둥근 직사각형 189"/>
                <p:cNvSpPr/>
                <p:nvPr/>
              </p:nvSpPr>
              <p:spPr>
                <a:xfrm>
                  <a:off x="8582406" y="5358424"/>
                  <a:ext cx="787190" cy="36884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1" name="모서리가 둥근 직사각형 190"/>
                <p:cNvSpPr/>
                <p:nvPr/>
              </p:nvSpPr>
              <p:spPr>
                <a:xfrm>
                  <a:off x="9798271" y="5389428"/>
                  <a:ext cx="678262" cy="30483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2" name="TextBox 191"/>
                <p:cNvSpPr txBox="1"/>
                <p:nvPr/>
              </p:nvSpPr>
              <p:spPr>
                <a:xfrm>
                  <a:off x="8789617" y="4928469"/>
                  <a:ext cx="526969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8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한반도</a:t>
                  </a:r>
                  <a:endParaRPr lang="ko-KR" altLang="en-US" sz="8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9845227" y="4951688"/>
                  <a:ext cx="526969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8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한국</a:t>
                  </a:r>
                  <a:endParaRPr lang="ko-KR" altLang="en-US" sz="8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194" name="TextBox 193"/>
                <p:cNvSpPr txBox="1"/>
                <p:nvPr/>
              </p:nvSpPr>
              <p:spPr>
                <a:xfrm>
                  <a:off x="8624211" y="5446539"/>
                  <a:ext cx="526969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8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일본</a:t>
                  </a:r>
                  <a:endParaRPr lang="ko-KR" altLang="en-US" sz="8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9920063" y="5436116"/>
                  <a:ext cx="526969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8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미국</a:t>
                  </a:r>
                  <a:endParaRPr lang="ko-KR" altLang="en-US" sz="8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  <p:sp>
              <p:nvSpPr>
                <p:cNvPr id="196" name="모서리가 둥근 직사각형 195"/>
                <p:cNvSpPr/>
                <p:nvPr/>
              </p:nvSpPr>
              <p:spPr>
                <a:xfrm>
                  <a:off x="9098400" y="5142842"/>
                  <a:ext cx="902767" cy="441622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7" name="TextBox 196"/>
                <p:cNvSpPr txBox="1"/>
                <p:nvPr/>
              </p:nvSpPr>
              <p:spPr>
                <a:xfrm>
                  <a:off x="9257161" y="5154921"/>
                  <a:ext cx="579665" cy="40011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rIns="0" rtlCol="0" anchor="ctr">
                  <a:spAutoFit/>
                </a:bodyPr>
                <a:lstStyle/>
                <a:p>
                  <a:pPr algn="ctr"/>
                  <a:r>
                    <a:rPr lang="ko-KR" altLang="en-US" sz="1000" b="1" dirty="0" smtClean="0">
                      <a:latin typeface="Rix모던고딕 B" panose="02020603020101020101" pitchFamily="18" charset="-127"/>
                      <a:ea typeface="Rix모던고딕 B" panose="02020603020101020101" pitchFamily="18" charset="-127"/>
                    </a:rPr>
                    <a:t>대한민국</a:t>
                  </a:r>
                  <a:endParaRPr lang="ko-KR" altLang="en-US" sz="1000" b="1" dirty="0">
                    <a:latin typeface="Rix모던고딕 B" panose="02020603020101020101" pitchFamily="18" charset="-127"/>
                    <a:ea typeface="Rix모던고딕 B" panose="02020603020101020101" pitchFamily="18" charset="-127"/>
                  </a:endParaRPr>
                </a:p>
              </p:txBody>
            </p:sp>
          </p:grpSp>
          <p:sp>
            <p:nvSpPr>
              <p:cNvPr id="186" name="이등변 삼각형 185"/>
              <p:cNvSpPr/>
              <p:nvPr/>
            </p:nvSpPr>
            <p:spPr>
              <a:xfrm rot="5400000">
                <a:off x="8652197" y="5289402"/>
                <a:ext cx="123380" cy="82312"/>
              </a:xfrm>
              <a:prstGeom prst="triangle">
                <a:avLst/>
              </a:prstGeom>
              <a:solidFill>
                <a:srgbClr val="2867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87" name="그림 18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35113" y="4005938"/>
                <a:ext cx="500682" cy="382153"/>
              </a:xfrm>
              <a:prstGeom prst="rect">
                <a:avLst/>
              </a:prstGeom>
            </p:spPr>
          </p:pic>
        </p:grpSp>
      </p:grpSp>
      <p:sp>
        <p:nvSpPr>
          <p:cNvPr id="579" name="제목 1"/>
          <p:cNvSpPr txBox="1">
            <a:spLocks/>
          </p:cNvSpPr>
          <p:nvPr/>
        </p:nvSpPr>
        <p:spPr>
          <a:xfrm>
            <a:off x="282387" y="267005"/>
            <a:ext cx="5163671" cy="5303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        3. </a:t>
            </a:r>
            <a:r>
              <a:rPr lang="ko-KR" altLang="en-US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서비스 구현 </a:t>
            </a:r>
            <a:r>
              <a:rPr lang="en-US" altLang="ko-KR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: </a:t>
            </a:r>
            <a:r>
              <a:rPr lang="ko-KR" altLang="en-US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분석기법</a:t>
            </a:r>
            <a:endParaRPr lang="ko-KR" altLang="en-US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pic>
        <p:nvPicPr>
          <p:cNvPr id="580" name="그림 57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9" y="293749"/>
            <a:ext cx="833049" cy="449995"/>
          </a:xfrm>
          <a:prstGeom prst="rect">
            <a:avLst/>
          </a:prstGeom>
          <a:effectLst>
            <a:glow rad="101600">
              <a:srgbClr val="FDFDFD">
                <a:alpha val="40000"/>
              </a:srgbClr>
            </a:glow>
          </a:effectLst>
        </p:spPr>
      </p:pic>
      <p:grpSp>
        <p:nvGrpSpPr>
          <p:cNvPr id="86" name="그룹 85"/>
          <p:cNvGrpSpPr/>
          <p:nvPr/>
        </p:nvGrpSpPr>
        <p:grpSpPr>
          <a:xfrm>
            <a:off x="420008" y="1338679"/>
            <a:ext cx="11335000" cy="4962571"/>
            <a:chOff x="362696" y="973379"/>
            <a:chExt cx="11335000" cy="4962571"/>
          </a:xfrm>
        </p:grpSpPr>
        <p:sp>
          <p:nvSpPr>
            <p:cNvPr id="87" name="직사각형 86"/>
            <p:cNvSpPr/>
            <p:nvPr/>
          </p:nvSpPr>
          <p:spPr>
            <a:xfrm>
              <a:off x="362696" y="973379"/>
              <a:ext cx="11335000" cy="49625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400" dirty="0" smtClean="0">
                <a:solidFill>
                  <a:schemeClr val="tx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marL="342900" indent="-342900">
                <a:buAutoNum type="arabicPeriod"/>
              </a:pPr>
              <a:endParaRPr lang="en-US" altLang="ko-KR" sz="1400" dirty="0" smtClean="0">
                <a:solidFill>
                  <a:schemeClr val="tx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endParaRPr lang="ko-KR" altLang="en-US" sz="1400" dirty="0">
                <a:solidFill>
                  <a:schemeClr val="tx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491203" y="1125801"/>
              <a:ext cx="11077985" cy="4657725"/>
              <a:chOff x="491203" y="1125801"/>
              <a:chExt cx="11077985" cy="4657725"/>
            </a:xfrm>
          </p:grpSpPr>
          <p:sp>
            <p:nvSpPr>
              <p:cNvPr id="114" name="직사각형 113"/>
              <p:cNvSpPr/>
              <p:nvPr/>
            </p:nvSpPr>
            <p:spPr>
              <a:xfrm>
                <a:off x="491203" y="1125801"/>
                <a:ext cx="11077985" cy="46577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14"/>
              <p:cNvSpPr/>
              <p:nvPr/>
            </p:nvSpPr>
            <p:spPr>
              <a:xfrm>
                <a:off x="2325509" y="1240100"/>
                <a:ext cx="2160000" cy="2160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9" name="TextBox 88"/>
            <p:cNvSpPr txBox="1"/>
            <p:nvPr/>
          </p:nvSpPr>
          <p:spPr>
            <a:xfrm>
              <a:off x="2605315" y="1771402"/>
              <a:ext cx="1677060" cy="110799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rIns="0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100" b="1" dirty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형태소 </a:t>
              </a:r>
              <a:r>
                <a:rPr lang="ko-KR" altLang="en-US" sz="1100" b="1" dirty="0" smtClean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단위</a:t>
              </a:r>
              <a:endParaRPr lang="en-US" altLang="ko-KR" sz="1100" b="1" dirty="0" smtClean="0">
                <a:solidFill>
                  <a:srgbClr val="2867A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1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(</a:t>
              </a:r>
              <a:r>
                <a:rPr lang="ko-KR" altLang="en-US" sz="11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사전의 표제어 단위</a:t>
              </a:r>
              <a:r>
                <a:rPr lang="en-US" altLang="ko-KR" sz="11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)</a:t>
              </a:r>
              <a:r>
                <a:rPr lang="ko-KR" altLang="en-US" sz="11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로 </a:t>
              </a:r>
              <a:endParaRPr lang="en-US" altLang="ko-KR" sz="1100" dirty="0" smtClean="0"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b="1" dirty="0" smtClean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정보화</a:t>
              </a:r>
              <a:r>
                <a:rPr lang="ko-KR" altLang="en-US" sz="11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하는 것으로</a:t>
              </a:r>
              <a:endParaRPr lang="en-US" altLang="ko-KR" sz="1100" dirty="0" smtClean="0"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b="1" dirty="0" smtClean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자연어 처리의 가장 기본</a:t>
              </a:r>
              <a:endParaRPr lang="ko-KR" altLang="en-US" sz="1100" b="1" dirty="0">
                <a:solidFill>
                  <a:srgbClr val="2867A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4462429" y="1240100"/>
              <a:ext cx="4734464" cy="100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578650" y="1228160"/>
              <a:ext cx="1750348" cy="2179440"/>
            </a:xfrm>
            <a:prstGeom prst="rect">
              <a:avLst/>
            </a:prstGeom>
            <a:solidFill>
              <a:srgbClr val="2867A0"/>
            </a:solidFill>
            <a:ln>
              <a:noFill/>
            </a:ln>
            <a:effectLst>
              <a:glow rad="1397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647699" y="1799111"/>
              <a:ext cx="1492869" cy="10300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형태소 분석기를 </a:t>
              </a:r>
              <a:endParaRPr lang="en-US" altLang="ko-KR" sz="14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활용한</a:t>
              </a:r>
              <a:endParaRPr lang="en-US" altLang="ko-KR" sz="14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고유명사 추출</a:t>
              </a:r>
              <a:endParaRPr lang="ko-KR" altLang="en-US" sz="1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543389" y="1187680"/>
              <a:ext cx="435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1</a:t>
              </a:r>
              <a:endParaRPr lang="en-US" altLang="ko-KR" sz="12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endParaRPr lang="ko-KR" altLang="en-US" sz="12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sp>
          <p:nvSpPr>
            <p:cNvPr id="94" name="모서리가 둥근 직사각형 93"/>
            <p:cNvSpPr/>
            <p:nvPr/>
          </p:nvSpPr>
          <p:spPr>
            <a:xfrm>
              <a:off x="2489845" y="1377060"/>
              <a:ext cx="1908000" cy="1908000"/>
            </a:xfrm>
            <a:prstGeom prst="roundRect">
              <a:avLst/>
            </a:prstGeom>
            <a:noFill/>
            <a:ln>
              <a:solidFill>
                <a:schemeClr val="accent5">
                  <a:lumMod val="40000"/>
                  <a:lumOff val="60000"/>
                </a:schemeClr>
              </a:solidFill>
            </a:ln>
            <a:effectLst>
              <a:glow rad="635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4589719" y="2389849"/>
              <a:ext cx="4757471" cy="100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6" name="그림 95"/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32" t="35220" r="270" b="45584"/>
            <a:stretch/>
          </p:blipFill>
          <p:spPr>
            <a:xfrm>
              <a:off x="4497074" y="1337413"/>
              <a:ext cx="4617720" cy="867978"/>
            </a:xfrm>
            <a:prstGeom prst="rect">
              <a:avLst/>
            </a:prstGeom>
          </p:spPr>
        </p:pic>
        <p:pic>
          <p:nvPicPr>
            <p:cNvPr id="97" name="그림 96"/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56" t="40185" b="40586"/>
            <a:stretch/>
          </p:blipFill>
          <p:spPr>
            <a:xfrm>
              <a:off x="4729470" y="2492944"/>
              <a:ext cx="4617720" cy="861628"/>
            </a:xfrm>
            <a:prstGeom prst="rect">
              <a:avLst/>
            </a:prstGeom>
          </p:spPr>
        </p:pic>
        <p:sp>
          <p:nvSpPr>
            <p:cNvPr id="98" name="직사각형 97"/>
            <p:cNvSpPr/>
            <p:nvPr/>
          </p:nvSpPr>
          <p:spPr>
            <a:xfrm>
              <a:off x="9325400" y="1240100"/>
              <a:ext cx="2160000" cy="215960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모서리가 둥근 직사각형 98"/>
            <p:cNvSpPr/>
            <p:nvPr/>
          </p:nvSpPr>
          <p:spPr>
            <a:xfrm>
              <a:off x="9451400" y="1368107"/>
              <a:ext cx="1908000" cy="1908000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glow rad="635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9483017" y="1682882"/>
              <a:ext cx="1844766" cy="129266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txBody>
            <a:bodyPr wrap="square" lIns="0" rIns="0" rtlCol="0" anchor="ctr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ko-KR" altLang="en-US" sz="1300" b="1" dirty="0" smtClean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형태소 분석기</a:t>
              </a:r>
              <a:r>
                <a:rPr lang="ko-KR" altLang="en-US" sz="13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를</a:t>
              </a:r>
              <a:endParaRPr lang="en-US" altLang="ko-KR" sz="1300" dirty="0" smtClean="0"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>
                <a:lnSpc>
                  <a:spcPct val="200000"/>
                </a:lnSpc>
              </a:pPr>
              <a:r>
                <a:rPr lang="ko-KR" altLang="en-US" sz="13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활용하여 </a:t>
              </a:r>
              <a:r>
                <a:rPr lang="ko-KR" altLang="en-US" sz="1300" b="1" dirty="0" smtClean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최초 데이터</a:t>
              </a:r>
              <a:r>
                <a:rPr lang="ko-KR" altLang="en-US" sz="13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에서 </a:t>
              </a:r>
              <a:r>
                <a:rPr lang="ko-KR" altLang="en-US" sz="1300" b="1" dirty="0" smtClean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고유명사</a:t>
              </a:r>
              <a:r>
                <a:rPr lang="ko-KR" altLang="en-US" sz="13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를 추출한다</a:t>
              </a:r>
              <a:r>
                <a:rPr lang="en-US" altLang="ko-KR" sz="13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.</a:t>
              </a:r>
              <a:endParaRPr lang="ko-KR" altLang="en-US" sz="1300" dirty="0"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>
              <a:off x="2325509" y="3515563"/>
              <a:ext cx="2160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4462429" y="3515563"/>
              <a:ext cx="4734464" cy="100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사각형 102"/>
            <p:cNvSpPr/>
            <p:nvPr/>
          </p:nvSpPr>
          <p:spPr>
            <a:xfrm>
              <a:off x="4589719" y="4665312"/>
              <a:ext cx="4757471" cy="100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9325400" y="3515563"/>
              <a:ext cx="2160000" cy="215960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모서리가 둥근 직사각형 104"/>
            <p:cNvSpPr/>
            <p:nvPr/>
          </p:nvSpPr>
          <p:spPr>
            <a:xfrm>
              <a:off x="9451400" y="3643570"/>
              <a:ext cx="1908000" cy="1908000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glow rad="635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9566870" y="3957270"/>
              <a:ext cx="1677060" cy="129266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txBody>
            <a:bodyPr wrap="square" lIns="0" rIns="0" rtlCol="0" anchor="ctr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en-US" altLang="ko-KR" sz="1300" b="1" dirty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TF – IDF </a:t>
              </a:r>
              <a:r>
                <a:rPr lang="ko-KR" altLang="en-US" sz="1300" b="1" dirty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분석기법</a:t>
              </a:r>
              <a:r>
                <a:rPr lang="ko-KR" altLang="en-US" sz="13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을</a:t>
              </a:r>
              <a:endParaRPr lang="en-US" altLang="ko-KR" sz="1300" dirty="0"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>
                <a:lnSpc>
                  <a:spcPct val="200000"/>
                </a:lnSpc>
              </a:pPr>
              <a:r>
                <a:rPr lang="ko-KR" altLang="en-US" sz="13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활용하여 </a:t>
              </a:r>
              <a:r>
                <a:rPr lang="ko-KR" altLang="en-US" sz="1300" b="1" dirty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고유명사</a:t>
              </a:r>
              <a:r>
                <a:rPr lang="ko-KR" altLang="en-US" sz="13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의</a:t>
              </a:r>
              <a:endParaRPr lang="en-US" altLang="ko-KR" sz="1300" dirty="0"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>
                <a:lnSpc>
                  <a:spcPct val="200000"/>
                </a:lnSpc>
              </a:pPr>
              <a:r>
                <a:rPr lang="ko-KR" altLang="en-US" sz="1300" b="1" dirty="0" smtClean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중요도</a:t>
              </a:r>
              <a:r>
                <a:rPr lang="ko-KR" altLang="en-US" sz="13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를</a:t>
              </a:r>
              <a:r>
                <a:rPr lang="ko-KR" altLang="en-US" sz="1300" dirty="0" smtClean="0">
                  <a:solidFill>
                    <a:srgbClr val="0070C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</a:t>
              </a:r>
              <a:r>
                <a:rPr lang="ko-KR" altLang="en-US" sz="1300" b="1" dirty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분석</a:t>
              </a:r>
              <a:r>
                <a:rPr lang="ko-KR" altLang="en-US" sz="13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한다</a:t>
              </a:r>
              <a:r>
                <a:rPr lang="en-US" altLang="ko-KR" sz="13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.</a:t>
              </a:r>
              <a:endParaRPr lang="ko-KR" altLang="en-US" sz="1300" dirty="0"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2524350" y="4040818"/>
              <a:ext cx="1844766" cy="110799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rIns="0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1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여러 문서로 이루어진 </a:t>
              </a:r>
              <a:endParaRPr lang="en-US" altLang="ko-KR" sz="1100" dirty="0" smtClean="0"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dirty="0" err="1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문서군이</a:t>
              </a:r>
              <a:r>
                <a:rPr lang="ko-KR" altLang="en-US" sz="11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</a:t>
              </a:r>
              <a:r>
                <a:rPr lang="ko-KR" altLang="en-US" sz="11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있을 때 </a:t>
              </a:r>
              <a:r>
                <a:rPr lang="ko-KR" altLang="en-US" sz="1100" b="1" dirty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어떤 단어</a:t>
              </a:r>
              <a:r>
                <a:rPr lang="ko-KR" altLang="en-US" sz="11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가 </a:t>
              </a:r>
              <a:endParaRPr lang="en-US" altLang="ko-KR" sz="1100" dirty="0" smtClean="0"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dirty="0" smtClean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특정 </a:t>
              </a:r>
              <a:r>
                <a:rPr lang="ko-KR" altLang="en-US" sz="11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문서 내에서 </a:t>
              </a:r>
              <a:r>
                <a:rPr lang="ko-KR" altLang="en-US" sz="1100" b="1" dirty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얼마나 중요</a:t>
              </a:r>
              <a:r>
                <a:rPr lang="ko-KR" altLang="en-US" sz="1100" dirty="0"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한 것인지를 나타내는 </a:t>
              </a:r>
              <a:r>
                <a:rPr lang="ko-KR" altLang="en-US" sz="1100" b="1" dirty="0" smtClean="0">
                  <a:solidFill>
                    <a:srgbClr val="2867A0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통계적 수치</a:t>
              </a:r>
              <a:endParaRPr lang="ko-KR" altLang="en-US" sz="1100" b="1" dirty="0">
                <a:solidFill>
                  <a:srgbClr val="2867A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sp>
          <p:nvSpPr>
            <p:cNvPr id="108" name="모서리가 둥근 직사각형 107"/>
            <p:cNvSpPr/>
            <p:nvPr/>
          </p:nvSpPr>
          <p:spPr>
            <a:xfrm>
              <a:off x="2489845" y="3652523"/>
              <a:ext cx="1908000" cy="1908000"/>
            </a:xfrm>
            <a:prstGeom prst="roundRect">
              <a:avLst/>
            </a:prstGeom>
            <a:noFill/>
            <a:ln>
              <a:solidFill>
                <a:schemeClr val="accent5">
                  <a:lumMod val="40000"/>
                  <a:lumOff val="60000"/>
                </a:schemeClr>
              </a:solidFill>
            </a:ln>
            <a:effectLst>
              <a:glow rad="635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직사각형 108"/>
            <p:cNvSpPr/>
            <p:nvPr/>
          </p:nvSpPr>
          <p:spPr>
            <a:xfrm>
              <a:off x="575162" y="3503548"/>
              <a:ext cx="1750347" cy="2164216"/>
            </a:xfrm>
            <a:prstGeom prst="rect">
              <a:avLst/>
            </a:prstGeom>
            <a:solidFill>
              <a:srgbClr val="2867A0"/>
            </a:solidFill>
            <a:ln>
              <a:noFill/>
            </a:ln>
            <a:effectLst>
              <a:glow rad="1397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543389" y="3475697"/>
              <a:ext cx="435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2</a:t>
              </a:r>
              <a:endParaRPr lang="en-US" altLang="ko-KR" sz="12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endParaRPr lang="ko-KR" altLang="en-US" sz="12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47698" y="3902319"/>
              <a:ext cx="1487423" cy="13849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TF - IDF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분석기법을</a:t>
              </a:r>
              <a:endParaRPr lang="en-US" altLang="ko-KR" sz="14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활용한</a:t>
              </a:r>
              <a:endParaRPr lang="en-US" altLang="ko-KR" sz="14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키워드 추출</a:t>
              </a:r>
              <a:endParaRPr lang="ko-KR" altLang="en-US" sz="1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pic>
          <p:nvPicPr>
            <p:cNvPr id="112" name="그림 111"/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958" t="40564" b="39997"/>
            <a:stretch/>
          </p:blipFill>
          <p:spPr>
            <a:xfrm>
              <a:off x="4487077" y="3614112"/>
              <a:ext cx="4617720" cy="864767"/>
            </a:xfrm>
            <a:prstGeom prst="rect">
              <a:avLst/>
            </a:prstGeom>
          </p:spPr>
        </p:pic>
        <p:pic>
          <p:nvPicPr>
            <p:cNvPr id="113" name="그림 112"/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407" t="40370" b="40364"/>
            <a:stretch/>
          </p:blipFill>
          <p:spPr>
            <a:xfrm>
              <a:off x="4706851" y="4767191"/>
              <a:ext cx="4616041" cy="8614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1817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44444E-6 L -0.46003 -0.0018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008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6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9" dur="25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2" dur="2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4438650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3077312" y="2325794"/>
            <a:ext cx="5685688" cy="1339183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4. </a:t>
            </a:r>
            <a:r>
              <a:rPr lang="ko-KR" altLang="en-US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서비스 시</a:t>
            </a:r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연</a:t>
            </a:r>
          </a:p>
        </p:txBody>
      </p:sp>
    </p:spTree>
    <p:extLst>
      <p:ext uri="{BB962C8B-B14F-4D97-AF65-F5344CB8AC3E}">
        <p14:creationId xmlns:p14="http://schemas.microsoft.com/office/powerpoint/2010/main" val="163772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7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140676" y="175847"/>
            <a:ext cx="11887201" cy="6453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9131" y="105510"/>
            <a:ext cx="5503986" cy="826475"/>
          </a:xfrm>
          <a:prstGeom prst="rect">
            <a:avLst/>
          </a:prstGeom>
          <a:solidFill>
            <a:srgbClr val="2867A0"/>
          </a:solidFill>
          <a:ln>
            <a:noFill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282387" y="267005"/>
            <a:ext cx="5163671" cy="5303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        5. </a:t>
            </a:r>
            <a:r>
              <a:rPr lang="ko-KR" altLang="en-US" sz="2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향후 업데이트 계획</a:t>
            </a:r>
            <a:endParaRPr lang="ko-KR" altLang="en-US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9" y="293749"/>
            <a:ext cx="833049" cy="449995"/>
          </a:xfrm>
          <a:prstGeom prst="rect">
            <a:avLst/>
          </a:prstGeom>
          <a:effectLst>
            <a:glow rad="101600">
              <a:srgbClr val="FDFDFD">
                <a:alpha val="40000"/>
              </a:srgbClr>
            </a:glow>
          </a:effectLst>
        </p:spPr>
      </p:pic>
      <p:sp>
        <p:nvSpPr>
          <p:cNvPr id="15" name="직사각형 14"/>
          <p:cNvSpPr/>
          <p:nvPr/>
        </p:nvSpPr>
        <p:spPr>
          <a:xfrm>
            <a:off x="406238" y="1379778"/>
            <a:ext cx="11335000" cy="496257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400" dirty="0" smtClean="0">
              <a:solidFill>
                <a:schemeClr val="tx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400" dirty="0" smtClean="0">
              <a:solidFill>
                <a:schemeClr val="tx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endParaRPr lang="ko-KR" altLang="en-US" sz="1400" dirty="0">
              <a:solidFill>
                <a:schemeClr val="tx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4745" y="1532200"/>
            <a:ext cx="11077985" cy="46577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>
            <a:off x="754104" y="1736125"/>
            <a:ext cx="10639609" cy="425827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b="1" dirty="0">
                <a:solidFill>
                  <a:schemeClr val="bg1"/>
                </a:solidFill>
              </a:rPr>
              <a:t>・</a:t>
            </a:r>
            <a:r>
              <a:rPr lang="en-US" altLang="ko-KR" sz="2400" b="1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인기 </a:t>
            </a:r>
            <a:r>
              <a:rPr lang="ko-KR" altLang="en-US" sz="2400" b="1" dirty="0" err="1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검색어</a:t>
            </a:r>
            <a:r>
              <a:rPr lang="ko-KR" altLang="en-US" sz="2400" b="1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서비스</a:t>
            </a:r>
            <a:endParaRPr lang="en-US" altLang="ko-KR" sz="2400" b="1" dirty="0" smtClean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endParaRPr lang="en-US" altLang="ko-KR" sz="1000" dirty="0" smtClean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r>
              <a:rPr lang="en-US" altLang="ko-KR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      - ‘</a:t>
            </a:r>
            <a:r>
              <a:rPr lang="ko-KR" altLang="en-US" sz="1800" dirty="0" err="1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묻고위키로가</a:t>
            </a:r>
            <a:r>
              <a:rPr lang="en-US" altLang="ko-KR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’</a:t>
            </a:r>
            <a:r>
              <a:rPr lang="ko-KR" altLang="en-US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에서는 어떤 것이 가장 많이 검색되었을까요</a:t>
            </a:r>
            <a:r>
              <a:rPr lang="en-US" altLang="ko-KR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?</a:t>
            </a:r>
          </a:p>
          <a:p>
            <a:pPr marL="514350" indent="-514350" algn="l">
              <a:buAutoNum type="arabicPeriod"/>
            </a:pPr>
            <a:endParaRPr lang="en-US" altLang="ko-KR" sz="36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r>
              <a:rPr lang="ko-KR" altLang="en-US" sz="2400" b="1" dirty="0" smtClean="0">
                <a:solidFill>
                  <a:schemeClr val="bg1"/>
                </a:solidFill>
              </a:rPr>
              <a:t>・ 서비스 성능 개선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l"/>
            <a:endParaRPr lang="en-US" altLang="ko-KR" sz="1000" b="1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r>
              <a:rPr lang="en-US" altLang="ko-KR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      - </a:t>
            </a:r>
            <a:r>
              <a:rPr lang="ko-KR" altLang="en-US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키워드 추출 알고리즘을 개선하여 결과를 더욱 빠르게 </a:t>
            </a:r>
            <a:r>
              <a:rPr lang="ko-KR" altLang="en-US" sz="1800" dirty="0" err="1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알려줄께요</a:t>
            </a:r>
            <a:r>
              <a:rPr lang="en-US" altLang="ko-KR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.</a:t>
            </a:r>
          </a:p>
          <a:p>
            <a:pPr algn="l"/>
            <a:endParaRPr lang="en-US" altLang="ko-KR" sz="3600" dirty="0" smtClean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r>
              <a:rPr lang="ko-KR" altLang="en-US" sz="2400" b="1" dirty="0" smtClean="0">
                <a:solidFill>
                  <a:schemeClr val="bg1"/>
                </a:solidFill>
              </a:rPr>
              <a:t>・</a:t>
            </a:r>
            <a:r>
              <a:rPr lang="ko-KR" altLang="en-US" sz="2400" b="1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UI </a:t>
            </a:r>
            <a:r>
              <a:rPr lang="ko-KR" altLang="en-US" sz="2400" b="1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디자인 추가</a:t>
            </a:r>
            <a:endParaRPr lang="en-US" altLang="ko-KR" sz="2400" b="1" dirty="0" smtClean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endParaRPr lang="en-US" altLang="ko-KR" sz="1000" dirty="0" smtClean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r>
              <a:rPr lang="en-US" altLang="ko-KR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      - </a:t>
            </a:r>
            <a:r>
              <a:rPr lang="ko-KR" altLang="en-US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더욱 보기 쉽고</a:t>
            </a:r>
            <a:r>
              <a:rPr lang="en-US" altLang="ko-KR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, </a:t>
            </a:r>
            <a:r>
              <a:rPr lang="ko-KR" altLang="en-US" sz="1800" dirty="0" err="1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재밌게</a:t>
            </a:r>
            <a:r>
              <a:rPr lang="ko-KR" altLang="en-US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알려드리겠습니다</a:t>
            </a:r>
            <a:r>
              <a:rPr lang="en-US" altLang="ko-KR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.</a:t>
            </a:r>
          </a:p>
          <a:p>
            <a:pPr marL="514350" indent="-514350" algn="l">
              <a:buAutoNum type="arabicPeriod"/>
            </a:pPr>
            <a:endParaRPr lang="en-US" altLang="ko-KR" sz="36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r>
              <a:rPr lang="ko-KR" altLang="en-US" sz="2400" b="1" dirty="0" smtClean="0">
                <a:solidFill>
                  <a:schemeClr val="bg1"/>
                </a:solidFill>
              </a:rPr>
              <a:t>・</a:t>
            </a:r>
            <a:r>
              <a:rPr lang="ko-KR" altLang="en-US" sz="2400" b="1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다양한 플랫폼 서비스</a:t>
            </a:r>
            <a:endParaRPr lang="en-US" altLang="ko-KR" sz="2400" b="1" dirty="0" smtClean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endParaRPr lang="en-US" altLang="ko-KR" sz="10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l"/>
            <a:r>
              <a:rPr lang="en-US" altLang="ko-KR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      - </a:t>
            </a:r>
            <a:r>
              <a:rPr lang="ko-KR" altLang="en-US" sz="1800" dirty="0" err="1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모바일에서도</a:t>
            </a:r>
            <a:r>
              <a:rPr lang="ko-KR" altLang="en-US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1800" dirty="0" err="1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찾아뵙고</a:t>
            </a:r>
            <a:r>
              <a:rPr lang="ko-KR" altLang="en-US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싶습니다</a:t>
            </a:r>
            <a:r>
              <a:rPr lang="en-US" altLang="ko-KR" sz="18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!</a:t>
            </a:r>
            <a:endParaRPr lang="en-US" altLang="ko-KR" sz="1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971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-28575" y="7024556"/>
            <a:ext cx="12220575" cy="14197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1499348" y="5956109"/>
            <a:ext cx="8886825" cy="14696331"/>
            <a:chOff x="9101843" y="8704994"/>
            <a:chExt cx="8886825" cy="14696331"/>
          </a:xfrm>
        </p:grpSpPr>
        <p:pic>
          <p:nvPicPr>
            <p:cNvPr id="38" name="그림 37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00000"/>
                      </a14:imgEffect>
                      <a14:imgEffect>
                        <a14:saturation sat="70000"/>
                      </a14:imgEffect>
                      <a14:imgEffect>
                        <a14:brightnessContrast bright="-70000" contras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97258" y="11194732"/>
              <a:ext cx="695994" cy="695994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9101843" y="8704994"/>
              <a:ext cx="8886825" cy="1469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만든 사람들</a:t>
              </a:r>
              <a:endParaRPr lang="en-US" altLang="ko-KR" sz="40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sz="40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sz="40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ko-KR" altLang="en-US" sz="20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개발자의 협곡</a:t>
              </a:r>
              <a:endParaRPr lang="en-US" altLang="ko-KR" sz="20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팀   장                            김정현</a:t>
              </a:r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sz="5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개발자                            조규상</a:t>
              </a:r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sz="5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개발자          </a:t>
              </a:r>
              <a:r>
                <a:rPr lang="ko-KR" altLang="en-US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박진영</a:t>
              </a:r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sz="5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개발자                            박종선</a:t>
              </a:r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ko-KR" altLang="en-US" sz="2000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사용기술</a:t>
              </a:r>
              <a:endParaRPr lang="en-US" altLang="ko-KR" sz="20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Python</a:t>
              </a: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</a:t>
              </a:r>
              <a:r>
                <a:rPr lang="en-US" altLang="ko-KR" dirty="0" err="1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Django</a:t>
              </a:r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           Wikipedia API</a:t>
              </a: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HTML5</a:t>
              </a: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      JavaScript</a:t>
              </a: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CSS</a:t>
              </a: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</a:t>
              </a:r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    Bootstrap</a:t>
              </a: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</a:t>
              </a:r>
              <a:r>
                <a:rPr lang="en-US" altLang="ko-KR" dirty="0" err="1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JQuery</a:t>
              </a:r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Ajax</a:t>
              </a: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</a:t>
              </a:r>
              <a:r>
                <a:rPr lang="en-US" altLang="ko-KR" dirty="0" err="1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Github</a:t>
              </a:r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                      Visual </a:t>
              </a:r>
              <a:r>
                <a:rPr lang="en-US" altLang="ko-KR" dirty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Studio </a:t>
              </a:r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Code</a:t>
              </a: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  <a:p>
              <a:pPr algn="ctr"/>
              <a:r>
                <a:rPr lang="en-US" altLang="ko-KR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                                                                                  Special Thanks to  </a:t>
              </a:r>
              <a:r>
                <a:rPr lang="ko-KR" altLang="en-US" dirty="0" smtClean="0">
                  <a:solidFill>
                    <a:schemeClr val="bg1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rPr>
                <a:t>김도영 강사님</a:t>
              </a:r>
              <a:endParaRPr lang="en-US" altLang="ko-KR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endParaRPr>
            </a:p>
          </p:txBody>
        </p:sp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52873" y="19483682"/>
              <a:ext cx="490909" cy="490909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/>
          </p:nvPicPr>
          <p:blipFill rotWithShape="1">
            <a:blip r:embed="rId7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3473"/>
            <a:stretch/>
          </p:blipFill>
          <p:spPr>
            <a:xfrm>
              <a:off x="11968467" y="18945220"/>
              <a:ext cx="688717" cy="458182"/>
            </a:xfrm>
            <a:prstGeom prst="rect">
              <a:avLst/>
            </a:prstGeom>
          </p:spPr>
        </p:pic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8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65004" y="20652250"/>
              <a:ext cx="446281" cy="446281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539"/>
            <a:stretch/>
          </p:blipFill>
          <p:spPr>
            <a:xfrm>
              <a:off x="12001816" y="16207390"/>
              <a:ext cx="717605" cy="504000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48937" y="15135297"/>
              <a:ext cx="458979" cy="458182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11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03" t="15463" r="62906" b="13566"/>
            <a:stretch/>
          </p:blipFill>
          <p:spPr>
            <a:xfrm>
              <a:off x="12010618" y="20072522"/>
              <a:ext cx="551198" cy="523636"/>
            </a:xfrm>
            <a:prstGeom prst="rect">
              <a:avLst/>
            </a:prstGeom>
          </p:spPr>
        </p:pic>
        <p:pic>
          <p:nvPicPr>
            <p:cNvPr id="34" name="그림 33"/>
            <p:cNvPicPr>
              <a:picLocks noChangeAspect="1"/>
            </p:cNvPicPr>
            <p:nvPr/>
          </p:nvPicPr>
          <p:blipFill>
            <a:blip r:embed="rId12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6741" y="15778491"/>
              <a:ext cx="686333" cy="266023"/>
            </a:xfrm>
            <a:prstGeom prst="rect">
              <a:avLst/>
            </a:prstGeom>
          </p:spPr>
        </p:pic>
        <p:pic>
          <p:nvPicPr>
            <p:cNvPr id="35" name="그림 34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77" t="19792" r="27028" b="36619"/>
            <a:stretch/>
          </p:blipFill>
          <p:spPr>
            <a:xfrm>
              <a:off x="12069358" y="18438137"/>
              <a:ext cx="476033" cy="446281"/>
            </a:xfrm>
            <a:prstGeom prst="rect">
              <a:avLst/>
            </a:prstGeom>
          </p:spPr>
        </p:pic>
        <p:pic>
          <p:nvPicPr>
            <p:cNvPr id="36" name="그림 35"/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187" r="52242" b="49580"/>
            <a:stretch/>
          </p:blipFill>
          <p:spPr>
            <a:xfrm>
              <a:off x="11980776" y="16801876"/>
              <a:ext cx="636277" cy="576000"/>
            </a:xfrm>
            <a:prstGeom prst="rect">
              <a:avLst/>
            </a:prstGeom>
          </p:spPr>
        </p:pic>
        <p:pic>
          <p:nvPicPr>
            <p:cNvPr id="37" name="그림 36"/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829" r="51030"/>
            <a:stretch/>
          </p:blipFill>
          <p:spPr>
            <a:xfrm>
              <a:off x="11988399" y="17839983"/>
              <a:ext cx="614400" cy="504000"/>
            </a:xfrm>
            <a:prstGeom prst="rect">
              <a:avLst/>
            </a:prstGeom>
          </p:spPr>
        </p:pic>
        <p:pic>
          <p:nvPicPr>
            <p:cNvPr id="39" name="그림 38"/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054" t="8046" r="6953" b="52566"/>
            <a:stretch/>
          </p:blipFill>
          <p:spPr>
            <a:xfrm>
              <a:off x="12083704" y="17344115"/>
              <a:ext cx="473348" cy="504000"/>
            </a:xfrm>
            <a:prstGeom prst="rect">
              <a:avLst/>
            </a:prstGeom>
          </p:spPr>
        </p:pic>
      </p:grpSp>
      <p:pic>
        <p:nvPicPr>
          <p:cNvPr id="3" name="04. 사랑해 (Piano ver.) (inst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5776912" y="-16659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06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454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4.81481E-6 L 2.08333E-7 -2.7287 " pathEditMode="relative" rAng="0" ptsTypes="AA">
                                      <p:cBhvr>
                                        <p:cTn id="6" dur="2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643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754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9394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120900"/>
            <a:ext cx="12192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감사합니다</a:t>
            </a:r>
            <a:r>
              <a:rPr lang="en-US" altLang="ko-KR" sz="32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en-US" altLang="ko-KR" sz="32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!</a:t>
            </a:r>
          </a:p>
          <a:p>
            <a:pPr algn="ctr"/>
            <a:endParaRPr lang="en-US" altLang="ko-KR" sz="3200" dirty="0" smtClean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ctr"/>
            <a:endParaRPr lang="en-US" altLang="ko-KR" sz="3200" dirty="0" smtClean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질문 있으신가요</a:t>
            </a:r>
            <a:r>
              <a:rPr lang="en-US" altLang="ko-KR" sz="3200" dirty="0" smtClean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538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</TotalTime>
  <Words>296</Words>
  <Application>Microsoft Office PowerPoint</Application>
  <PresentationFormat>와이드스크린</PresentationFormat>
  <Paragraphs>154</Paragraphs>
  <Slides>8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Rix모던고딕 B</vt:lpstr>
      <vt:lpstr>맑은 고딕</vt:lpstr>
      <vt:lpstr>Arial</vt:lpstr>
      <vt:lpstr>Office 테마</vt:lpstr>
      <vt:lpstr>묻고 위키로 가 !</vt:lpstr>
      <vt:lpstr>PowerPoint 프레젠테이션</vt:lpstr>
      <vt:lpstr>PowerPoint 프레젠테이션</vt:lpstr>
      <vt:lpstr>PowerPoint 프레젠테이션</vt:lpstr>
      <vt:lpstr>4. 서비스 시연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student</dc:creator>
  <cp:lastModifiedBy>student</cp:lastModifiedBy>
  <cp:revision>687</cp:revision>
  <dcterms:created xsi:type="dcterms:W3CDTF">2019-12-10T09:56:26Z</dcterms:created>
  <dcterms:modified xsi:type="dcterms:W3CDTF">2019-12-12T07:27:01Z</dcterms:modified>
</cp:coreProperties>
</file>

<file path=docProps/thumbnail.jpeg>
</file>